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1"/>
  </p:notesMasterIdLst>
  <p:sldIdLst>
    <p:sldId id="256" r:id="rId2"/>
    <p:sldId id="257" r:id="rId3"/>
    <p:sldId id="419" r:id="rId4"/>
    <p:sldId id="323" r:id="rId5"/>
    <p:sldId id="407" r:id="rId6"/>
    <p:sldId id="406" r:id="rId7"/>
    <p:sldId id="381" r:id="rId8"/>
    <p:sldId id="408" r:id="rId9"/>
    <p:sldId id="409" r:id="rId10"/>
    <p:sldId id="410" r:id="rId11"/>
    <p:sldId id="411" r:id="rId12"/>
    <p:sldId id="412" r:id="rId13"/>
    <p:sldId id="413" r:id="rId14"/>
    <p:sldId id="415" r:id="rId15"/>
    <p:sldId id="416" r:id="rId16"/>
    <p:sldId id="417" r:id="rId17"/>
    <p:sldId id="418" r:id="rId18"/>
    <p:sldId id="322" r:id="rId19"/>
    <p:sldId id="414" r:id="rId20"/>
  </p:sldIdLst>
  <p:sldSz cx="9144000" cy="5143500" type="screen16x9"/>
  <p:notesSz cx="6858000" cy="9144000"/>
  <p:embeddedFontLst>
    <p:embeddedFont>
      <p:font typeface="Days One" panose="02000505000000020004" pitchFamily="2" charset="0"/>
      <p:regular r:id="rId22"/>
    </p:embeddedFont>
    <p:embeddedFont>
      <p:font typeface="Lato" panose="020F0502020204030203" pitchFamily="34"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2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A5AC1-00BE-4C51-B9E5-D1277CCC4CA1}" v="916" dt="2024-02-07T18:51:46.465"/>
    <p1510:client id="{87C62780-FB01-4437-89E8-839DD4521396}" v="297" dt="2024-02-07T10:49:21.757"/>
  </p1510:revLst>
</p1510:revInfo>
</file>

<file path=ppt/tableStyles.xml><?xml version="1.0" encoding="utf-8"?>
<a:tblStyleLst xmlns:a="http://schemas.openxmlformats.org/drawingml/2006/main" def="{153BACE3-9474-4081-B757-6CA4D41340EB}">
  <a:tblStyle styleId="{153BACE3-9474-4081-B757-6CA4D41340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77594" autoAdjust="0"/>
  </p:normalViewPr>
  <p:slideViewPr>
    <p:cSldViewPr snapToGrid="0">
      <p:cViewPr varScale="1">
        <p:scale>
          <a:sx n="100" d="100"/>
          <a:sy n="100" d="100"/>
        </p:scale>
        <p:origin x="60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798C-8244-0674-1E74-0C647B356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1F1A9-2FC3-C7DC-148B-DC8FDC17FBF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A45451-8B27-8263-10BA-720DA7B8E775}"/>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15151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DC3EB-A71A-D866-7655-FAD28D8A8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D7E6B-D14C-101C-3F0F-DA8918FC03B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AEE7B8-5EAC-53C0-8A13-8A576220F062}"/>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1374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FD5B6C10-8609-FD86-2D84-767931DA548D}"/>
            </a:ext>
          </a:extLst>
        </p:cNvPr>
        <p:cNvGrpSpPr/>
        <p:nvPr/>
      </p:nvGrpSpPr>
      <p:grpSpPr>
        <a:xfrm>
          <a:off x="0" y="0"/>
          <a:ext cx="0" cy="0"/>
          <a:chOff x="0" y="0"/>
          <a:chExt cx="0" cy="0"/>
        </a:xfrm>
      </p:grpSpPr>
      <p:sp>
        <p:nvSpPr>
          <p:cNvPr id="305" name="Google Shape;305;gf2f776bd34_0_0:notes">
            <a:extLst>
              <a:ext uri="{FF2B5EF4-FFF2-40B4-BE49-F238E27FC236}">
                <a16:creationId xmlns:a16="http://schemas.microsoft.com/office/drawing/2014/main" id="{09D2D077-BEA7-8BA8-C559-50888B7B4C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2f776bd34_0_0:notes">
            <a:extLst>
              <a:ext uri="{FF2B5EF4-FFF2-40B4-BE49-F238E27FC236}">
                <a16:creationId xmlns:a16="http://schemas.microsoft.com/office/drawing/2014/main" id="{CB99DDD4-3C18-A907-E969-3656501EB0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133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79935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69247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4976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184717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1915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210C8-28B0-FB74-9FFD-C87BB04A1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FA2A1-9957-317E-7C25-41B02E377B6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B0F0BE-2DB0-6B49-294E-4B2EF7741774}"/>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2528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200">
                <a:solidFill>
                  <a:schemeClr val="lt2"/>
                </a:solidFill>
                <a:latin typeface="Lato"/>
                <a:ea typeface="Lato"/>
                <a:cs typeface="Lato"/>
                <a:sym typeface="Lato"/>
              </a:defRPr>
            </a:lvl1pPr>
            <a:lvl2pPr marL="914400" lvl="1"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chemeClr val="accent1"/>
            </a:gs>
            <a:gs pos="79000">
              <a:schemeClr val="lt1"/>
            </a:gs>
            <a:gs pos="100000">
              <a:schemeClr val="accent6"/>
            </a:gs>
          </a:gsLst>
          <a:lin ang="8099331" scaled="0"/>
        </a:gradFill>
        <a:effectLst/>
      </p:bgPr>
    </p:bg>
    <p:spTree>
      <p:nvGrpSpPr>
        <p:cNvPr id="1" name="Shape 139"/>
        <p:cNvGrpSpPr/>
        <p:nvPr/>
      </p:nvGrpSpPr>
      <p:grpSpPr>
        <a:xfrm>
          <a:off x="0" y="0"/>
          <a:ext cx="0" cy="0"/>
          <a:chOff x="0" y="0"/>
          <a:chExt cx="0" cy="0"/>
        </a:xfrm>
      </p:grpSpPr>
      <p:sp>
        <p:nvSpPr>
          <p:cNvPr id="140" name="Google Shape;140;p22"/>
          <p:cNvSpPr/>
          <p:nvPr/>
        </p:nvSpPr>
        <p:spPr>
          <a:xfrm>
            <a:off x="-1250850" y="-1219975"/>
            <a:ext cx="2660537" cy="267113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rot="5400000">
            <a:off x="6397228" y="2666143"/>
            <a:ext cx="2724116" cy="315288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rot="5953737">
            <a:off x="7473467" y="-1211609"/>
            <a:ext cx="2669559" cy="2654407"/>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a:spLocks noGrp="1"/>
          </p:cNvSpPr>
          <p:nvPr>
            <p:ph type="title"/>
          </p:nvPr>
        </p:nvSpPr>
        <p:spPr>
          <a:xfrm>
            <a:off x="7200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22"/>
          <p:cNvSpPr txBox="1">
            <a:spLocks noGrp="1"/>
          </p:cNvSpPr>
          <p:nvPr>
            <p:ph type="subTitle" idx="1"/>
          </p:nvPr>
        </p:nvSpPr>
        <p:spPr>
          <a:xfrm>
            <a:off x="7200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title" idx="2"/>
          </p:nvPr>
        </p:nvSpPr>
        <p:spPr>
          <a:xfrm>
            <a:off x="34038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2"/>
          <p:cNvSpPr txBox="1">
            <a:spLocks noGrp="1"/>
          </p:cNvSpPr>
          <p:nvPr>
            <p:ph type="subTitle" idx="3"/>
          </p:nvPr>
        </p:nvSpPr>
        <p:spPr>
          <a:xfrm>
            <a:off x="34038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title" idx="4"/>
          </p:nvPr>
        </p:nvSpPr>
        <p:spPr>
          <a:xfrm>
            <a:off x="60876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2"/>
          <p:cNvSpPr txBox="1">
            <a:spLocks noGrp="1"/>
          </p:cNvSpPr>
          <p:nvPr>
            <p:ph type="subTitle" idx="5"/>
          </p:nvPr>
        </p:nvSpPr>
        <p:spPr>
          <a:xfrm>
            <a:off x="60876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245"/>
        <p:cNvGrpSpPr/>
        <p:nvPr/>
      </p:nvGrpSpPr>
      <p:grpSpPr>
        <a:xfrm>
          <a:off x="0" y="0"/>
          <a:ext cx="0" cy="0"/>
          <a:chOff x="0" y="0"/>
          <a:chExt cx="0" cy="0"/>
        </a:xfrm>
      </p:grpSpPr>
      <p:sp>
        <p:nvSpPr>
          <p:cNvPr id="246" name="Google Shape;246;p33"/>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249"/>
        <p:cNvGrpSpPr/>
        <p:nvPr/>
      </p:nvGrpSpPr>
      <p:grpSpPr>
        <a:xfrm>
          <a:off x="0" y="0"/>
          <a:ext cx="0" cy="0"/>
          <a:chOff x="0" y="0"/>
          <a:chExt cx="0" cy="0"/>
        </a:xfrm>
      </p:grpSpPr>
      <p:sp>
        <p:nvSpPr>
          <p:cNvPr id="250" name="Google Shape;250;p34"/>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8" r:id="rId4"/>
    <p:sldLayoutId id="2147483679" r:id="rId5"/>
    <p:sldLayoutId id="2147483680" r:id="rId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2700006" scaled="0"/>
        </a:gradFill>
        <a:effectLst/>
      </p:bgPr>
    </p:bg>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254336" y="3536992"/>
            <a:ext cx="6322074" cy="740788"/>
          </a:xfrm>
          <a:prstGeom prst="rect">
            <a:avLst/>
          </a:prstGeom>
        </p:spPr>
        <p:txBody>
          <a:bodyPr spcFirstLastPara="1" wrap="square" lIns="91425" tIns="91425" rIns="91425" bIns="91425" anchor="ctr" anchorCtr="0">
            <a:noAutofit/>
          </a:bodyPr>
          <a:lstStyle/>
          <a:p>
            <a:r>
              <a:rPr lang="en-US" sz="1600" b="1" dirty="0">
                <a:solidFill>
                  <a:schemeClr val="accent1">
                    <a:lumMod val="50000"/>
                  </a:schemeClr>
                </a:solidFill>
              </a:rPr>
              <a:t>Digital Image Processing Lab Project Presentation</a:t>
            </a:r>
          </a:p>
        </p:txBody>
      </p:sp>
      <p:cxnSp>
        <p:nvCxnSpPr>
          <p:cNvPr id="266" name="Google Shape;266;p38"/>
          <p:cNvCxnSpPr/>
          <p:nvPr/>
        </p:nvCxnSpPr>
        <p:spPr>
          <a:xfrm>
            <a:off x="254336" y="4139998"/>
            <a:ext cx="6322074" cy="32349"/>
          </a:xfrm>
          <a:prstGeom prst="straightConnector1">
            <a:avLst/>
          </a:prstGeom>
          <a:noFill/>
          <a:ln w="19050" cap="flat" cmpd="sng">
            <a:solidFill>
              <a:schemeClr val="lt2"/>
            </a:solidFill>
            <a:prstDash val="solid"/>
            <a:round/>
            <a:headEnd type="none" w="med" len="med"/>
            <a:tailEnd type="none" w="med" len="med"/>
          </a:ln>
        </p:spPr>
      </p:cxnSp>
      <p:grpSp>
        <p:nvGrpSpPr>
          <p:cNvPr id="267" name="Google Shape;267;p38"/>
          <p:cNvGrpSpPr/>
          <p:nvPr/>
        </p:nvGrpSpPr>
        <p:grpSpPr>
          <a:xfrm>
            <a:off x="7064083" y="1218897"/>
            <a:ext cx="1450362" cy="1447410"/>
            <a:chOff x="7193640" y="535000"/>
            <a:chExt cx="1450362" cy="1447410"/>
          </a:xfrm>
        </p:grpSpPr>
        <p:sp>
          <p:nvSpPr>
            <p:cNvPr id="268" name="Google Shape;268;p3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69" name="Google Shape;269;p3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0" name="Google Shape;270;p3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1" name="Google Shape;271;p3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2" name="Google Shape;272;p3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3" name="Google Shape;273;p3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83" name="Google Shape;283;p38"/>
          <p:cNvGrpSpPr/>
          <p:nvPr/>
        </p:nvGrpSpPr>
        <p:grpSpPr>
          <a:xfrm>
            <a:off x="6807408" y="3385537"/>
            <a:ext cx="310599" cy="294704"/>
            <a:chOff x="6724281" y="3004537"/>
            <a:chExt cx="310599" cy="294704"/>
          </a:xfrm>
        </p:grpSpPr>
        <p:sp>
          <p:nvSpPr>
            <p:cNvPr id="284" name="Google Shape;284;p3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85" name="Google Shape;285;p3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86" name="Google Shape;286;p38"/>
          <p:cNvGrpSpPr/>
          <p:nvPr/>
        </p:nvGrpSpPr>
        <p:grpSpPr>
          <a:xfrm>
            <a:off x="8088764" y="2910896"/>
            <a:ext cx="274389" cy="287882"/>
            <a:chOff x="8005637" y="2529896"/>
            <a:chExt cx="274389" cy="287882"/>
          </a:xfrm>
        </p:grpSpPr>
        <p:sp>
          <p:nvSpPr>
            <p:cNvPr id="287" name="Google Shape;287;p3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88" name="Google Shape;288;p3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91" name="Google Shape;291;p38"/>
          <p:cNvGrpSpPr/>
          <p:nvPr/>
        </p:nvGrpSpPr>
        <p:grpSpPr>
          <a:xfrm rot="8945712">
            <a:off x="701532" y="1156057"/>
            <a:ext cx="470500" cy="545601"/>
            <a:chOff x="5320111" y="1881293"/>
            <a:chExt cx="470512" cy="545615"/>
          </a:xfrm>
        </p:grpSpPr>
        <p:sp>
          <p:nvSpPr>
            <p:cNvPr id="292" name="Google Shape;292;p3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3" name="Google Shape;293;p3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4" name="Google Shape;294;p3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95" name="Google Shape;295;p38"/>
          <p:cNvGrpSpPr/>
          <p:nvPr/>
        </p:nvGrpSpPr>
        <p:grpSpPr>
          <a:xfrm>
            <a:off x="1504715" y="1164970"/>
            <a:ext cx="315323" cy="376981"/>
            <a:chOff x="4040314" y="1769061"/>
            <a:chExt cx="315323" cy="376981"/>
          </a:xfrm>
        </p:grpSpPr>
        <p:sp>
          <p:nvSpPr>
            <p:cNvPr id="296" name="Google Shape;296;p3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7" name="Google Shape;297;p3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8" name="Google Shape;298;p3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sp>
        <p:nvSpPr>
          <p:cNvPr id="299" name="Google Shape;299;p38"/>
          <p:cNvSpPr/>
          <p:nvPr/>
        </p:nvSpPr>
        <p:spPr>
          <a:xfrm>
            <a:off x="7795420" y="4441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300" name="Google Shape;300;p38"/>
          <p:cNvSpPr/>
          <p:nvPr/>
        </p:nvSpPr>
        <p:spPr>
          <a:xfrm>
            <a:off x="8088755" y="4571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nvGrpSpPr>
          <p:cNvPr id="301" name="Google Shape;301;p38"/>
          <p:cNvGrpSpPr/>
          <p:nvPr/>
        </p:nvGrpSpPr>
        <p:grpSpPr>
          <a:xfrm rot="2395509">
            <a:off x="1131229" y="1219467"/>
            <a:ext cx="274395" cy="287888"/>
            <a:chOff x="2772212" y="2822146"/>
            <a:chExt cx="274389" cy="287882"/>
          </a:xfrm>
        </p:grpSpPr>
        <p:sp>
          <p:nvSpPr>
            <p:cNvPr id="302" name="Google Shape;302;p3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303" name="Google Shape;303;p3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sp>
        <p:nvSpPr>
          <p:cNvPr id="45" name="TextBox 44">
            <a:extLst>
              <a:ext uri="{FF2B5EF4-FFF2-40B4-BE49-F238E27FC236}">
                <a16:creationId xmlns:a16="http://schemas.microsoft.com/office/drawing/2014/main" id="{E9DC2544-B304-48AD-98CB-A7FA2E274169}"/>
              </a:ext>
            </a:extLst>
          </p:cNvPr>
          <p:cNvSpPr txBox="1"/>
          <p:nvPr/>
        </p:nvSpPr>
        <p:spPr>
          <a:xfrm>
            <a:off x="254336" y="3107819"/>
            <a:ext cx="8550549" cy="584775"/>
          </a:xfrm>
          <a:prstGeom prst="rect">
            <a:avLst/>
          </a:prstGeom>
          <a:noFill/>
        </p:spPr>
        <p:txBody>
          <a:bodyPr wrap="square" lIns="91440" tIns="45720" rIns="91440" bIns="45720" anchor="t">
            <a:spAutoFit/>
          </a:bodyPr>
          <a:lstStyle/>
          <a:p>
            <a:r>
              <a:rPr lang="en-US" sz="3200" b="1" dirty="0">
                <a:solidFill>
                  <a:schemeClr val="accent1">
                    <a:lumMod val="50000"/>
                  </a:schemeClr>
                </a:solidFill>
                <a:latin typeface="Days One"/>
              </a:rPr>
              <a:t>OCR : Optical Character Recognition</a:t>
            </a:r>
            <a:endParaRPr lang="en-US" sz="3800" dirty="0">
              <a:solidFill>
                <a:srgbClr val="002060"/>
              </a:solidFill>
              <a:latin typeface="Days One"/>
            </a:endParaRPr>
          </a:p>
        </p:txBody>
      </p:sp>
      <p:pic>
        <p:nvPicPr>
          <p:cNvPr id="6" name="Picture 5">
            <a:extLst>
              <a:ext uri="{FF2B5EF4-FFF2-40B4-BE49-F238E27FC236}">
                <a16:creationId xmlns:a16="http://schemas.microsoft.com/office/drawing/2014/main" id="{D2C63610-3DC0-B994-25AC-62E1620D1ABD}"/>
              </a:ext>
            </a:extLst>
          </p:cNvPr>
          <p:cNvPicPr>
            <a:picLocks noChangeAspect="1"/>
          </p:cNvPicPr>
          <p:nvPr/>
        </p:nvPicPr>
        <p:blipFill>
          <a:blip r:embed="rId3"/>
          <a:stretch>
            <a:fillRect/>
          </a:stretch>
        </p:blipFill>
        <p:spPr>
          <a:xfrm>
            <a:off x="6913412" y="991123"/>
            <a:ext cx="2013705" cy="19018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C8724-EC47-0B27-0B67-17BDAFE0F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18E8D-1598-F570-6967-10CCDC925906}"/>
              </a:ext>
            </a:extLst>
          </p:cNvPr>
          <p:cNvSpPr>
            <a:spLocks noGrp="1"/>
          </p:cNvSpPr>
          <p:nvPr>
            <p:ph type="title"/>
          </p:nvPr>
        </p:nvSpPr>
        <p:spPr>
          <a:xfrm>
            <a:off x="882561" y="584162"/>
            <a:ext cx="7704000" cy="482700"/>
          </a:xfrm>
        </p:spPr>
        <p:txBody>
          <a:bodyPr/>
          <a:lstStyle/>
          <a:p>
            <a:r>
              <a:rPr lang="en-US" sz="2400" b="1" dirty="0">
                <a:solidFill>
                  <a:srgbClr val="002060"/>
                </a:solidFill>
              </a:rPr>
              <a:t>Step 2 : Gray Scaling</a:t>
            </a:r>
          </a:p>
        </p:txBody>
      </p:sp>
      <p:sp>
        <p:nvSpPr>
          <p:cNvPr id="4" name="TextBox 3">
            <a:extLst>
              <a:ext uri="{FF2B5EF4-FFF2-40B4-BE49-F238E27FC236}">
                <a16:creationId xmlns:a16="http://schemas.microsoft.com/office/drawing/2014/main" id="{AEDC9412-D4EA-F683-7D42-9998C268EE3E}"/>
              </a:ext>
            </a:extLst>
          </p:cNvPr>
          <p:cNvSpPr txBox="1"/>
          <p:nvPr/>
        </p:nvSpPr>
        <p:spPr>
          <a:xfrm>
            <a:off x="883833" y="1694587"/>
            <a:ext cx="4974329" cy="175432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solidFill>
                  <a:schemeClr val="accent5">
                    <a:lumMod val="10000"/>
                  </a:schemeClr>
                </a:solidFill>
                <a:latin typeface="Days One" panose="02000505000000020004" pitchFamily="2" charset="0"/>
              </a:rPr>
              <a:t>Grayscale converts color images into shades of gray, using a single intensity value per pixel, simplifying processing by removing color information while preserving brightness and structure for analysis.</a:t>
            </a:r>
          </a:p>
        </p:txBody>
      </p:sp>
      <p:pic>
        <p:nvPicPr>
          <p:cNvPr id="5" name="Picture 4">
            <a:extLst>
              <a:ext uri="{FF2B5EF4-FFF2-40B4-BE49-F238E27FC236}">
                <a16:creationId xmlns:a16="http://schemas.microsoft.com/office/drawing/2014/main" id="{C443F8B5-11BE-49FF-3C32-AD79F516F170}"/>
              </a:ext>
            </a:extLst>
          </p:cNvPr>
          <p:cNvPicPr>
            <a:picLocks noChangeAspect="1"/>
          </p:cNvPicPr>
          <p:nvPr/>
        </p:nvPicPr>
        <p:blipFill>
          <a:blip r:embed="rId2"/>
          <a:stretch>
            <a:fillRect/>
          </a:stretch>
        </p:blipFill>
        <p:spPr>
          <a:xfrm>
            <a:off x="6412559" y="1116331"/>
            <a:ext cx="2176272" cy="2913879"/>
          </a:xfrm>
          <a:prstGeom prst="rect">
            <a:avLst/>
          </a:prstGeom>
        </p:spPr>
      </p:pic>
    </p:spTree>
    <p:extLst>
      <p:ext uri="{BB962C8B-B14F-4D97-AF65-F5344CB8AC3E}">
        <p14:creationId xmlns:p14="http://schemas.microsoft.com/office/powerpoint/2010/main" val="184568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AB0EA-866A-3E4D-35A3-3B72A92AE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703A07-ED8E-D6E0-B9C1-1F5D392F5A5A}"/>
              </a:ext>
            </a:extLst>
          </p:cNvPr>
          <p:cNvSpPr>
            <a:spLocks noGrp="1"/>
          </p:cNvSpPr>
          <p:nvPr>
            <p:ph type="title"/>
          </p:nvPr>
        </p:nvSpPr>
        <p:spPr>
          <a:xfrm>
            <a:off x="882561" y="584162"/>
            <a:ext cx="7704000" cy="482700"/>
          </a:xfrm>
        </p:spPr>
        <p:txBody>
          <a:bodyPr/>
          <a:lstStyle/>
          <a:p>
            <a:r>
              <a:rPr lang="en-US" sz="2400" b="1" dirty="0">
                <a:solidFill>
                  <a:srgbClr val="002060"/>
                </a:solidFill>
              </a:rPr>
              <a:t>Step 3 : Histogram</a:t>
            </a:r>
          </a:p>
        </p:txBody>
      </p:sp>
      <p:sp>
        <p:nvSpPr>
          <p:cNvPr id="4" name="TextBox 3">
            <a:extLst>
              <a:ext uri="{FF2B5EF4-FFF2-40B4-BE49-F238E27FC236}">
                <a16:creationId xmlns:a16="http://schemas.microsoft.com/office/drawing/2014/main" id="{2DF549D5-CE9D-7A1C-88EB-2BA055902AF7}"/>
              </a:ext>
            </a:extLst>
          </p:cNvPr>
          <p:cNvSpPr txBox="1"/>
          <p:nvPr/>
        </p:nvSpPr>
        <p:spPr>
          <a:xfrm>
            <a:off x="882561" y="1818232"/>
            <a:ext cx="4069167"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solidFill>
                  <a:schemeClr val="accent5">
                    <a:lumMod val="10000"/>
                  </a:schemeClr>
                </a:solidFill>
                <a:latin typeface="Days One" panose="02000505000000020004" pitchFamily="2" charset="0"/>
              </a:rPr>
              <a:t>Histogram shows the frequency of each intensity level from 0 (black) to 255 (white) in grayscale image.</a:t>
            </a:r>
          </a:p>
        </p:txBody>
      </p:sp>
      <p:pic>
        <p:nvPicPr>
          <p:cNvPr id="8" name="Picture 7">
            <a:extLst>
              <a:ext uri="{FF2B5EF4-FFF2-40B4-BE49-F238E27FC236}">
                <a16:creationId xmlns:a16="http://schemas.microsoft.com/office/drawing/2014/main" id="{A1A5E06C-81C5-25A5-211B-03E47DA80D29}"/>
              </a:ext>
            </a:extLst>
          </p:cNvPr>
          <p:cNvPicPr>
            <a:picLocks noChangeAspect="1"/>
          </p:cNvPicPr>
          <p:nvPr/>
        </p:nvPicPr>
        <p:blipFill>
          <a:blip r:embed="rId2"/>
          <a:stretch>
            <a:fillRect/>
          </a:stretch>
        </p:blipFill>
        <p:spPr>
          <a:xfrm>
            <a:off x="4951728" y="1141093"/>
            <a:ext cx="4012883" cy="2554605"/>
          </a:xfrm>
          <a:prstGeom prst="rect">
            <a:avLst/>
          </a:prstGeom>
        </p:spPr>
      </p:pic>
    </p:spTree>
    <p:extLst>
      <p:ext uri="{BB962C8B-B14F-4D97-AF65-F5344CB8AC3E}">
        <p14:creationId xmlns:p14="http://schemas.microsoft.com/office/powerpoint/2010/main" val="138737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537BA-38E2-A985-49F3-083BFD9B4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DF9543-B6D2-ADFF-8251-5B510C203F27}"/>
              </a:ext>
            </a:extLst>
          </p:cNvPr>
          <p:cNvSpPr>
            <a:spLocks noGrp="1"/>
          </p:cNvSpPr>
          <p:nvPr>
            <p:ph type="title"/>
          </p:nvPr>
        </p:nvSpPr>
        <p:spPr>
          <a:xfrm>
            <a:off x="882561" y="584162"/>
            <a:ext cx="7704000" cy="482700"/>
          </a:xfrm>
        </p:spPr>
        <p:txBody>
          <a:bodyPr/>
          <a:lstStyle/>
          <a:p>
            <a:r>
              <a:rPr lang="en-US" sz="2400" b="1" dirty="0">
                <a:solidFill>
                  <a:srgbClr val="002060"/>
                </a:solidFill>
              </a:rPr>
              <a:t>Step 4 : Thresholding</a:t>
            </a:r>
          </a:p>
        </p:txBody>
      </p:sp>
      <p:sp>
        <p:nvSpPr>
          <p:cNvPr id="4" name="TextBox 3">
            <a:extLst>
              <a:ext uri="{FF2B5EF4-FFF2-40B4-BE49-F238E27FC236}">
                <a16:creationId xmlns:a16="http://schemas.microsoft.com/office/drawing/2014/main" id="{C7BE2463-AB32-3738-94E5-3DA3A0E7644F}"/>
              </a:ext>
            </a:extLst>
          </p:cNvPr>
          <p:cNvSpPr txBox="1"/>
          <p:nvPr/>
        </p:nvSpPr>
        <p:spPr>
          <a:xfrm>
            <a:off x="882561" y="1818232"/>
            <a:ext cx="5259159"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solidFill>
                  <a:schemeClr val="accent5">
                    <a:lumMod val="10000"/>
                  </a:schemeClr>
                </a:solidFill>
                <a:latin typeface="Days One" panose="02000505000000020004" pitchFamily="2" charset="0"/>
              </a:rPr>
              <a:t>Thresholding is an image segmentation technique that converts grayscale images to binary by setting pixel values above a specified threshold to white and those below to black.</a:t>
            </a:r>
          </a:p>
        </p:txBody>
      </p:sp>
      <p:pic>
        <p:nvPicPr>
          <p:cNvPr id="5" name="Picture 4">
            <a:extLst>
              <a:ext uri="{FF2B5EF4-FFF2-40B4-BE49-F238E27FC236}">
                <a16:creationId xmlns:a16="http://schemas.microsoft.com/office/drawing/2014/main" id="{87D13B3D-AA84-A619-4DEB-E24FAB07CB06}"/>
              </a:ext>
            </a:extLst>
          </p:cNvPr>
          <p:cNvPicPr>
            <a:picLocks noChangeAspect="1"/>
          </p:cNvPicPr>
          <p:nvPr/>
        </p:nvPicPr>
        <p:blipFill>
          <a:blip r:embed="rId2"/>
          <a:stretch>
            <a:fillRect/>
          </a:stretch>
        </p:blipFill>
        <p:spPr>
          <a:xfrm>
            <a:off x="6309167" y="802386"/>
            <a:ext cx="2277394" cy="3538728"/>
          </a:xfrm>
          <a:prstGeom prst="rect">
            <a:avLst/>
          </a:prstGeom>
        </p:spPr>
      </p:pic>
    </p:spTree>
    <p:extLst>
      <p:ext uri="{BB962C8B-B14F-4D97-AF65-F5344CB8AC3E}">
        <p14:creationId xmlns:p14="http://schemas.microsoft.com/office/powerpoint/2010/main" val="384943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EE761-EF94-10AE-94DA-FBF101DA7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21376-7B71-03E9-97EB-ECBC1305857E}"/>
              </a:ext>
            </a:extLst>
          </p:cNvPr>
          <p:cNvSpPr>
            <a:spLocks noGrp="1"/>
          </p:cNvSpPr>
          <p:nvPr>
            <p:ph type="title"/>
          </p:nvPr>
        </p:nvSpPr>
        <p:spPr>
          <a:xfrm>
            <a:off x="882561" y="584162"/>
            <a:ext cx="7704000" cy="482700"/>
          </a:xfrm>
        </p:spPr>
        <p:txBody>
          <a:bodyPr/>
          <a:lstStyle/>
          <a:p>
            <a:r>
              <a:rPr lang="en-US" sz="2400" b="1" dirty="0">
                <a:solidFill>
                  <a:srgbClr val="002060"/>
                </a:solidFill>
              </a:rPr>
              <a:t>Step 5 : OCR</a:t>
            </a:r>
          </a:p>
        </p:txBody>
      </p:sp>
      <p:sp>
        <p:nvSpPr>
          <p:cNvPr id="4" name="TextBox 3">
            <a:extLst>
              <a:ext uri="{FF2B5EF4-FFF2-40B4-BE49-F238E27FC236}">
                <a16:creationId xmlns:a16="http://schemas.microsoft.com/office/drawing/2014/main" id="{D381C8FA-31E8-89AF-87A9-C4E6532C17B4}"/>
              </a:ext>
            </a:extLst>
          </p:cNvPr>
          <p:cNvSpPr txBox="1"/>
          <p:nvPr/>
        </p:nvSpPr>
        <p:spPr>
          <a:xfrm>
            <a:off x="882561" y="2110085"/>
            <a:ext cx="5259159"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800" dirty="0">
                <a:solidFill>
                  <a:schemeClr val="accent5">
                    <a:lumMod val="10000"/>
                  </a:schemeClr>
                </a:solidFill>
                <a:latin typeface="Days One" panose="02000505000000020004" pitchFamily="2" charset="0"/>
              </a:rPr>
              <a:t>Finally, the text is extracted from the image using Optical Character Recognition (OCR) techniques.</a:t>
            </a:r>
          </a:p>
        </p:txBody>
      </p:sp>
      <p:pic>
        <p:nvPicPr>
          <p:cNvPr id="6" name="Picture 5">
            <a:extLst>
              <a:ext uri="{FF2B5EF4-FFF2-40B4-BE49-F238E27FC236}">
                <a16:creationId xmlns:a16="http://schemas.microsoft.com/office/drawing/2014/main" id="{3A435929-5717-F070-308B-66D936877333}"/>
              </a:ext>
            </a:extLst>
          </p:cNvPr>
          <p:cNvPicPr>
            <a:picLocks noChangeAspect="1"/>
          </p:cNvPicPr>
          <p:nvPr/>
        </p:nvPicPr>
        <p:blipFill>
          <a:blip r:embed="rId2"/>
          <a:stretch>
            <a:fillRect/>
          </a:stretch>
        </p:blipFill>
        <p:spPr>
          <a:xfrm>
            <a:off x="6429068" y="787532"/>
            <a:ext cx="2157493" cy="3538728"/>
          </a:xfrm>
          <a:prstGeom prst="rect">
            <a:avLst/>
          </a:prstGeom>
        </p:spPr>
      </p:pic>
    </p:spTree>
    <p:extLst>
      <p:ext uri="{BB962C8B-B14F-4D97-AF65-F5344CB8AC3E}">
        <p14:creationId xmlns:p14="http://schemas.microsoft.com/office/powerpoint/2010/main" val="1449128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AE033-1FA1-8B15-62B3-19CF55C36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EEB27-1067-BF28-7C86-25F84566705E}"/>
              </a:ext>
            </a:extLst>
          </p:cNvPr>
          <p:cNvSpPr>
            <a:spLocks noGrp="1"/>
          </p:cNvSpPr>
          <p:nvPr>
            <p:ph type="title"/>
          </p:nvPr>
        </p:nvSpPr>
        <p:spPr>
          <a:xfrm>
            <a:off x="882561" y="584162"/>
            <a:ext cx="7704000" cy="482700"/>
          </a:xfrm>
        </p:spPr>
        <p:txBody>
          <a:bodyPr/>
          <a:lstStyle/>
          <a:p>
            <a:r>
              <a:rPr lang="en-US" sz="2400" b="1" dirty="0">
                <a:solidFill>
                  <a:srgbClr val="002060"/>
                </a:solidFill>
                <a:latin typeface="Days One" panose="02000505000000020004" pitchFamily="2" charset="0"/>
              </a:rPr>
              <a:t>Influence of Project : </a:t>
            </a:r>
          </a:p>
        </p:txBody>
      </p:sp>
      <p:sp>
        <p:nvSpPr>
          <p:cNvPr id="5" name="Flowchart: Alternate Process 4">
            <a:extLst>
              <a:ext uri="{FF2B5EF4-FFF2-40B4-BE49-F238E27FC236}">
                <a16:creationId xmlns:a16="http://schemas.microsoft.com/office/drawing/2014/main" id="{62FBBFEB-8AA6-7651-BE3E-6FB142E2A507}"/>
              </a:ext>
            </a:extLst>
          </p:cNvPr>
          <p:cNvSpPr/>
          <p:nvPr/>
        </p:nvSpPr>
        <p:spPr>
          <a:xfrm>
            <a:off x="966381" y="1250712"/>
            <a:ext cx="5047488" cy="502920"/>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sz="2400" b="1" dirty="0">
                <a:solidFill>
                  <a:schemeClr val="bg1">
                    <a:lumMod val="10000"/>
                  </a:schemeClr>
                </a:solidFill>
                <a:latin typeface="Days One" panose="02000505000000020004" pitchFamily="2" charset="0"/>
              </a:rPr>
              <a:t>Cost and Time Savings</a:t>
            </a:r>
          </a:p>
        </p:txBody>
      </p:sp>
      <p:sp>
        <p:nvSpPr>
          <p:cNvPr id="7" name="Flowchart: Alternate Process 6">
            <a:extLst>
              <a:ext uri="{FF2B5EF4-FFF2-40B4-BE49-F238E27FC236}">
                <a16:creationId xmlns:a16="http://schemas.microsoft.com/office/drawing/2014/main" id="{7BE2CB95-9569-69B4-1EA9-AE0ED0FFB3FE}"/>
              </a:ext>
            </a:extLst>
          </p:cNvPr>
          <p:cNvSpPr/>
          <p:nvPr/>
        </p:nvSpPr>
        <p:spPr>
          <a:xfrm>
            <a:off x="966381" y="3732765"/>
            <a:ext cx="5047488" cy="50292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Scalability</a:t>
            </a:r>
          </a:p>
        </p:txBody>
      </p:sp>
      <p:sp>
        <p:nvSpPr>
          <p:cNvPr id="8" name="Flowchart: Alternate Process 7">
            <a:extLst>
              <a:ext uri="{FF2B5EF4-FFF2-40B4-BE49-F238E27FC236}">
                <a16:creationId xmlns:a16="http://schemas.microsoft.com/office/drawing/2014/main" id="{41B0391F-4AA2-63C2-4357-A146E0797568}"/>
              </a:ext>
            </a:extLst>
          </p:cNvPr>
          <p:cNvSpPr/>
          <p:nvPr/>
        </p:nvSpPr>
        <p:spPr>
          <a:xfrm>
            <a:off x="949541" y="2906192"/>
            <a:ext cx="5047488" cy="502920"/>
          </a:xfrm>
          <a:prstGeom prst="flowChartAlternateProcess">
            <a:avLst/>
          </a:prstGeom>
        </p:spPr>
        <p:style>
          <a:lnRef idx="0">
            <a:schemeClr val="dk1"/>
          </a:lnRef>
          <a:fillRef idx="3">
            <a:schemeClr val="dk1"/>
          </a:fillRef>
          <a:effectRef idx="3">
            <a:schemeClr val="dk1"/>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Data Analytics and Processing</a:t>
            </a:r>
          </a:p>
        </p:txBody>
      </p:sp>
      <p:sp>
        <p:nvSpPr>
          <p:cNvPr id="9" name="Flowchart: Alternate Process 8">
            <a:extLst>
              <a:ext uri="{FF2B5EF4-FFF2-40B4-BE49-F238E27FC236}">
                <a16:creationId xmlns:a16="http://schemas.microsoft.com/office/drawing/2014/main" id="{98B88DF5-FDB2-EB0D-B5B1-630A78FC5AEE}"/>
              </a:ext>
            </a:extLst>
          </p:cNvPr>
          <p:cNvSpPr/>
          <p:nvPr/>
        </p:nvSpPr>
        <p:spPr>
          <a:xfrm>
            <a:off x="949541" y="2079619"/>
            <a:ext cx="5049253" cy="502920"/>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Improved Document Management</a:t>
            </a:r>
          </a:p>
        </p:txBody>
      </p:sp>
    </p:spTree>
    <p:extLst>
      <p:ext uri="{BB962C8B-B14F-4D97-AF65-F5344CB8AC3E}">
        <p14:creationId xmlns:p14="http://schemas.microsoft.com/office/powerpoint/2010/main" val="155805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750EB-DECC-54FF-2022-634556C570BB}"/>
            </a:ext>
          </a:extLst>
        </p:cNvPr>
        <p:cNvGrpSpPr/>
        <p:nvPr/>
      </p:nvGrpSpPr>
      <p:grpSpPr>
        <a:xfrm>
          <a:off x="0" y="0"/>
          <a:ext cx="0" cy="0"/>
          <a:chOff x="0" y="0"/>
          <a:chExt cx="0" cy="0"/>
        </a:xfrm>
      </p:grpSpPr>
      <p:cxnSp>
        <p:nvCxnSpPr>
          <p:cNvPr id="5" name="Google Shape;172;p39">
            <a:extLst>
              <a:ext uri="{FF2B5EF4-FFF2-40B4-BE49-F238E27FC236}">
                <a16:creationId xmlns:a16="http://schemas.microsoft.com/office/drawing/2014/main" id="{800EA634-2531-807F-100C-CC494C3D775D}"/>
              </a:ext>
            </a:extLst>
          </p:cNvPr>
          <p:cNvCxnSpPr/>
          <p:nvPr/>
        </p:nvCxnSpPr>
        <p:spPr>
          <a:xfrm>
            <a:off x="902037" y="8524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A9114A5F-FAC6-F61A-A7AC-A5C95A3A6348}"/>
              </a:ext>
            </a:extLst>
          </p:cNvPr>
          <p:cNvSpPr txBox="1"/>
          <p:nvPr/>
        </p:nvSpPr>
        <p:spPr>
          <a:xfrm>
            <a:off x="794207" y="350757"/>
            <a:ext cx="2581454" cy="461665"/>
          </a:xfrm>
          <a:prstGeom prst="rect">
            <a:avLst/>
          </a:prstGeom>
          <a:noFill/>
        </p:spPr>
        <p:txBody>
          <a:bodyPr wrap="square" rtlCol="0">
            <a:spAutoFit/>
          </a:bodyPr>
          <a:lstStyle/>
          <a:p>
            <a:r>
              <a:rPr lang="en-US" sz="2400" b="1" dirty="0">
                <a:solidFill>
                  <a:schemeClr val="accent1">
                    <a:lumMod val="50000"/>
                  </a:schemeClr>
                </a:solidFill>
                <a:latin typeface="Days One" panose="020B0604020202020204" charset="0"/>
              </a:rPr>
              <a:t>Challenges : </a:t>
            </a:r>
          </a:p>
        </p:txBody>
      </p:sp>
      <p:sp>
        <p:nvSpPr>
          <p:cNvPr id="3" name="TextBox 2">
            <a:extLst>
              <a:ext uri="{FF2B5EF4-FFF2-40B4-BE49-F238E27FC236}">
                <a16:creationId xmlns:a16="http://schemas.microsoft.com/office/drawing/2014/main" id="{C6E99B3E-E66C-C99D-C12B-89DAC0DB79C3}"/>
              </a:ext>
            </a:extLst>
          </p:cNvPr>
          <p:cNvSpPr txBox="1"/>
          <p:nvPr/>
        </p:nvSpPr>
        <p:spPr>
          <a:xfrm>
            <a:off x="794207" y="981648"/>
            <a:ext cx="5738321" cy="230832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Low-Quality Images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Complex Layouts and Formatting</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Distorted or Rotated Text</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Background Noise and Image Artifacts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Limited Contextual Understanding</a:t>
            </a:r>
          </a:p>
        </p:txBody>
      </p:sp>
    </p:spTree>
    <p:extLst>
      <p:ext uri="{BB962C8B-B14F-4D97-AF65-F5344CB8AC3E}">
        <p14:creationId xmlns:p14="http://schemas.microsoft.com/office/powerpoint/2010/main" val="2558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29E04-2082-37CE-29CD-402435EE2A04}"/>
            </a:ext>
          </a:extLst>
        </p:cNvPr>
        <p:cNvGrpSpPr/>
        <p:nvPr/>
      </p:nvGrpSpPr>
      <p:grpSpPr>
        <a:xfrm>
          <a:off x="0" y="0"/>
          <a:ext cx="0" cy="0"/>
          <a:chOff x="0" y="0"/>
          <a:chExt cx="0" cy="0"/>
        </a:xfrm>
      </p:grpSpPr>
      <p:cxnSp>
        <p:nvCxnSpPr>
          <p:cNvPr id="5" name="Google Shape;172;p39">
            <a:extLst>
              <a:ext uri="{FF2B5EF4-FFF2-40B4-BE49-F238E27FC236}">
                <a16:creationId xmlns:a16="http://schemas.microsoft.com/office/drawing/2014/main" id="{77722D30-23A8-E6D8-42C7-44FFCCA5F84D}"/>
              </a:ext>
            </a:extLst>
          </p:cNvPr>
          <p:cNvCxnSpPr/>
          <p:nvPr/>
        </p:nvCxnSpPr>
        <p:spPr>
          <a:xfrm>
            <a:off x="902037" y="8524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3996DFE1-DC7B-0709-8E44-657BAD71A88C}"/>
              </a:ext>
            </a:extLst>
          </p:cNvPr>
          <p:cNvSpPr txBox="1"/>
          <p:nvPr/>
        </p:nvSpPr>
        <p:spPr>
          <a:xfrm>
            <a:off x="794207" y="350757"/>
            <a:ext cx="2581454" cy="461665"/>
          </a:xfrm>
          <a:prstGeom prst="rect">
            <a:avLst/>
          </a:prstGeom>
          <a:noFill/>
        </p:spPr>
        <p:txBody>
          <a:bodyPr wrap="square" rtlCol="0">
            <a:spAutoFit/>
          </a:bodyPr>
          <a:lstStyle/>
          <a:p>
            <a:r>
              <a:rPr lang="en-US" sz="2400" b="1" dirty="0">
                <a:solidFill>
                  <a:schemeClr val="accent1">
                    <a:lumMod val="50000"/>
                  </a:schemeClr>
                </a:solidFill>
                <a:latin typeface="Days One" panose="020B0604020202020204" charset="0"/>
              </a:rPr>
              <a:t>Conclusion : </a:t>
            </a:r>
          </a:p>
        </p:txBody>
      </p:sp>
      <p:sp>
        <p:nvSpPr>
          <p:cNvPr id="3" name="TextBox 2">
            <a:extLst>
              <a:ext uri="{FF2B5EF4-FFF2-40B4-BE49-F238E27FC236}">
                <a16:creationId xmlns:a16="http://schemas.microsoft.com/office/drawing/2014/main" id="{254EA320-C2C6-279D-300D-999EADFCBC0B}"/>
              </a:ext>
            </a:extLst>
          </p:cNvPr>
          <p:cNvSpPr txBox="1"/>
          <p:nvPr/>
        </p:nvSpPr>
        <p:spPr>
          <a:xfrm>
            <a:off x="794207" y="981648"/>
            <a:ext cx="5738321" cy="230832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US" sz="1600" dirty="0">
                <a:solidFill>
                  <a:schemeClr val="accent1">
                    <a:lumMod val="50000"/>
                  </a:schemeClr>
                </a:solidFill>
                <a:latin typeface="Days One" panose="02000505000000020004" pitchFamily="2" charset="0"/>
              </a:rPr>
              <a:t>Efficiency Gains</a:t>
            </a:r>
          </a:p>
          <a:p>
            <a:pPr marL="285750" indent="-285750">
              <a:buFont typeface="Wingdings" panose="05000000000000000000" pitchFamily="2" charset="2"/>
              <a:buChar char="q"/>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q"/>
            </a:pPr>
            <a:r>
              <a:rPr lang="en-US" sz="1600" dirty="0">
                <a:solidFill>
                  <a:schemeClr val="accent1">
                    <a:lumMod val="50000"/>
                  </a:schemeClr>
                </a:solidFill>
                <a:latin typeface="Days One" panose="02000505000000020004" pitchFamily="2" charset="0"/>
              </a:rPr>
              <a:t>Enhanced Accessibility</a:t>
            </a:r>
          </a:p>
          <a:p>
            <a:pPr marL="285750" indent="-285750">
              <a:buFont typeface="Wingdings" panose="05000000000000000000" pitchFamily="2" charset="2"/>
              <a:buChar char="q"/>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q"/>
            </a:pPr>
            <a:r>
              <a:rPr lang="en-US" sz="1600" dirty="0">
                <a:solidFill>
                  <a:schemeClr val="accent1">
                    <a:lumMod val="50000"/>
                  </a:schemeClr>
                </a:solidFill>
                <a:latin typeface="Days One" panose="02000505000000020004" pitchFamily="2" charset="0"/>
              </a:rPr>
              <a:t>Improved Document Management</a:t>
            </a:r>
          </a:p>
          <a:p>
            <a:pPr marL="285750" indent="-285750">
              <a:buFont typeface="Wingdings" panose="05000000000000000000" pitchFamily="2" charset="2"/>
              <a:buChar char="q"/>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q"/>
            </a:pPr>
            <a:r>
              <a:rPr lang="en-US" sz="1600" dirty="0">
                <a:solidFill>
                  <a:schemeClr val="accent1">
                    <a:lumMod val="50000"/>
                  </a:schemeClr>
                </a:solidFill>
                <a:latin typeface="Days One" panose="02000505000000020004" pitchFamily="2" charset="0"/>
              </a:rPr>
              <a:t>Challenges Addressed</a:t>
            </a:r>
          </a:p>
          <a:p>
            <a:pPr marL="285750" indent="-285750">
              <a:buFont typeface="Wingdings" panose="05000000000000000000" pitchFamily="2" charset="2"/>
              <a:buChar char="q"/>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q"/>
            </a:pPr>
            <a:r>
              <a:rPr lang="en-US" sz="1600" dirty="0">
                <a:solidFill>
                  <a:schemeClr val="accent1">
                    <a:lumMod val="50000"/>
                  </a:schemeClr>
                </a:solidFill>
                <a:latin typeface="Days One" panose="02000505000000020004" pitchFamily="2" charset="0"/>
              </a:rPr>
              <a:t>Broad Applicability</a:t>
            </a:r>
          </a:p>
        </p:txBody>
      </p:sp>
    </p:spTree>
    <p:extLst>
      <p:ext uri="{BB962C8B-B14F-4D97-AF65-F5344CB8AC3E}">
        <p14:creationId xmlns:p14="http://schemas.microsoft.com/office/powerpoint/2010/main" val="399681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7DBF9-7186-46B7-A7CC-15D3FAEA02F9}"/>
            </a:ext>
          </a:extLst>
        </p:cNvPr>
        <p:cNvGrpSpPr/>
        <p:nvPr/>
      </p:nvGrpSpPr>
      <p:grpSpPr>
        <a:xfrm>
          <a:off x="0" y="0"/>
          <a:ext cx="0" cy="0"/>
          <a:chOff x="0" y="0"/>
          <a:chExt cx="0" cy="0"/>
        </a:xfrm>
      </p:grpSpPr>
      <p:cxnSp>
        <p:nvCxnSpPr>
          <p:cNvPr id="5" name="Google Shape;172;p39">
            <a:extLst>
              <a:ext uri="{FF2B5EF4-FFF2-40B4-BE49-F238E27FC236}">
                <a16:creationId xmlns:a16="http://schemas.microsoft.com/office/drawing/2014/main" id="{C217A950-794E-B019-A61E-EEDAC3ECD335}"/>
              </a:ext>
            </a:extLst>
          </p:cNvPr>
          <p:cNvCxnSpPr/>
          <p:nvPr/>
        </p:nvCxnSpPr>
        <p:spPr>
          <a:xfrm>
            <a:off x="902037" y="8524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5574B0F8-38FB-7BAA-9C8E-45DB3E12CF9A}"/>
              </a:ext>
            </a:extLst>
          </p:cNvPr>
          <p:cNvSpPr txBox="1"/>
          <p:nvPr/>
        </p:nvSpPr>
        <p:spPr>
          <a:xfrm>
            <a:off x="794207" y="350757"/>
            <a:ext cx="4021634" cy="461665"/>
          </a:xfrm>
          <a:prstGeom prst="rect">
            <a:avLst/>
          </a:prstGeom>
          <a:noFill/>
        </p:spPr>
        <p:txBody>
          <a:bodyPr wrap="square" rtlCol="0">
            <a:spAutoFit/>
          </a:bodyPr>
          <a:lstStyle/>
          <a:p>
            <a:r>
              <a:rPr lang="en-US" sz="2400" b="1" dirty="0">
                <a:solidFill>
                  <a:schemeClr val="accent1">
                    <a:lumMod val="50000"/>
                  </a:schemeClr>
                </a:solidFill>
                <a:latin typeface="Days One" panose="020B0604020202020204" charset="0"/>
              </a:rPr>
              <a:t>Implementation Video : </a:t>
            </a:r>
          </a:p>
        </p:txBody>
      </p:sp>
      <p:pic>
        <p:nvPicPr>
          <p:cNvPr id="4" name="video2668597698">
            <a:hlinkClick r:id="" action="ppaction://media"/>
            <a:extLst>
              <a:ext uri="{FF2B5EF4-FFF2-40B4-BE49-F238E27FC236}">
                <a16:creationId xmlns:a16="http://schemas.microsoft.com/office/drawing/2014/main" id="{CB20B010-E2D4-F22E-DAB5-CC6A1A5188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2037" y="1024890"/>
            <a:ext cx="7548544" cy="3844290"/>
          </a:xfrm>
          <a:prstGeom prst="rect">
            <a:avLst/>
          </a:prstGeom>
        </p:spPr>
      </p:pic>
    </p:spTree>
    <p:extLst>
      <p:ext uri="{BB962C8B-B14F-4D97-AF65-F5344CB8AC3E}">
        <p14:creationId xmlns:p14="http://schemas.microsoft.com/office/powerpoint/2010/main" val="13910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3E5191-3739-42DC-B679-C5823DDCA175}"/>
              </a:ext>
            </a:extLst>
          </p:cNvPr>
          <p:cNvSpPr txBox="1"/>
          <p:nvPr/>
        </p:nvSpPr>
        <p:spPr>
          <a:xfrm>
            <a:off x="893619" y="2017752"/>
            <a:ext cx="7474526" cy="1107996"/>
          </a:xfrm>
          <a:prstGeom prst="rect">
            <a:avLst/>
          </a:prstGeom>
          <a:noFill/>
        </p:spPr>
        <p:txBody>
          <a:bodyPr wrap="square" rtlCol="0">
            <a:spAutoFit/>
          </a:bodyPr>
          <a:lstStyle/>
          <a:p>
            <a:pPr algn="ctr"/>
            <a:r>
              <a:rPr lang="en-US" sz="6600" dirty="0">
                <a:solidFill>
                  <a:srgbClr val="002060"/>
                </a:solidFill>
                <a:effectLst>
                  <a:outerShdw blurRad="38100" dist="38100" dir="2700000" algn="tl">
                    <a:srgbClr val="000000">
                      <a:alpha val="43137"/>
                    </a:srgbClr>
                  </a:outerShdw>
                </a:effectLst>
                <a:latin typeface="Days One" panose="020B0604020202020204" charset="0"/>
              </a:rPr>
              <a:t>Any Question ?</a:t>
            </a:r>
          </a:p>
        </p:txBody>
      </p:sp>
    </p:spTree>
    <p:extLst>
      <p:ext uri="{BB962C8B-B14F-4D97-AF65-F5344CB8AC3E}">
        <p14:creationId xmlns:p14="http://schemas.microsoft.com/office/powerpoint/2010/main" val="33212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B652A-EECE-234C-FAD3-2A314B7937D8}"/>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6C69507-F40F-8B42-3EA0-28496F4CCCB7}"/>
              </a:ext>
            </a:extLst>
          </p:cNvPr>
          <p:cNvSpPr txBox="1"/>
          <p:nvPr/>
        </p:nvSpPr>
        <p:spPr>
          <a:xfrm>
            <a:off x="893619" y="2017752"/>
            <a:ext cx="7474526" cy="1107996"/>
          </a:xfrm>
          <a:prstGeom prst="rect">
            <a:avLst/>
          </a:prstGeom>
          <a:noFill/>
        </p:spPr>
        <p:txBody>
          <a:bodyPr wrap="square" rtlCol="0">
            <a:spAutoFit/>
          </a:bodyPr>
          <a:lstStyle/>
          <a:p>
            <a:r>
              <a:rPr lang="en-US" sz="6600" dirty="0">
                <a:solidFill>
                  <a:srgbClr val="002060"/>
                </a:solidFill>
                <a:effectLst>
                  <a:outerShdw blurRad="38100" dist="38100" dir="2700000" algn="tl">
                    <a:srgbClr val="000000">
                      <a:alpha val="43137"/>
                    </a:srgbClr>
                  </a:outerShdw>
                </a:effectLst>
                <a:latin typeface="Days One" panose="020B0604020202020204" charset="0"/>
              </a:rPr>
              <a:t>Thank You</a:t>
            </a:r>
          </a:p>
        </p:txBody>
      </p:sp>
      <p:cxnSp>
        <p:nvCxnSpPr>
          <p:cNvPr id="3" name="Google Shape;1980;p72">
            <a:extLst>
              <a:ext uri="{FF2B5EF4-FFF2-40B4-BE49-F238E27FC236}">
                <a16:creationId xmlns:a16="http://schemas.microsoft.com/office/drawing/2014/main" id="{0C8058EC-F5FF-321D-5AA1-AFC202707278}"/>
              </a:ext>
            </a:extLst>
          </p:cNvPr>
          <p:cNvCxnSpPr>
            <a:cxnSpLocks/>
          </p:cNvCxnSpPr>
          <p:nvPr/>
        </p:nvCxnSpPr>
        <p:spPr>
          <a:xfrm>
            <a:off x="893619" y="3111057"/>
            <a:ext cx="7356762"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92394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10" name="Google Shape;310;p39"/>
          <p:cNvCxnSpPr/>
          <p:nvPr/>
        </p:nvCxnSpPr>
        <p:spPr>
          <a:xfrm>
            <a:off x="746772" y="46685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311" name="Google Shape;311;p39"/>
          <p:cNvGrpSpPr/>
          <p:nvPr/>
        </p:nvGrpSpPr>
        <p:grpSpPr>
          <a:xfrm rot="5400000">
            <a:off x="8432914" y="4195725"/>
            <a:ext cx="231047" cy="973398"/>
            <a:chOff x="8668080" y="2328029"/>
            <a:chExt cx="127488" cy="537136"/>
          </a:xfrm>
        </p:grpSpPr>
        <p:sp>
          <p:nvSpPr>
            <p:cNvPr id="312" name="Google Shape;312;p3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3" name="Google Shape;313;p3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4" name="Google Shape;314;p3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5" name="Google Shape;315;p3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6" name="Google Shape;316;p3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7" name="Google Shape;317;p3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8" name="Google Shape;318;p3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9" name="Google Shape;319;p3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0" name="Google Shape;320;p3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1" name="Google Shape;321;p3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2" name="Google Shape;322;p3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3" name="Google Shape;323;p3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4" name="Google Shape;324;p3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nvGrpSpPr>
          <p:cNvPr id="325" name="Google Shape;325;p39"/>
          <p:cNvGrpSpPr/>
          <p:nvPr/>
        </p:nvGrpSpPr>
        <p:grpSpPr>
          <a:xfrm>
            <a:off x="8719814" y="775486"/>
            <a:ext cx="315323" cy="376981"/>
            <a:chOff x="8719814" y="775486"/>
            <a:chExt cx="315323" cy="376981"/>
          </a:xfrm>
        </p:grpSpPr>
        <p:sp>
          <p:nvSpPr>
            <p:cNvPr id="326" name="Google Shape;326;p3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7" name="Google Shape;327;p3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8" name="Google Shape;328;p3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9" name="Google Shape;329;p3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0" name="Google Shape;330;p3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1" name="Google Shape;331;p3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pic>
        <p:nvPicPr>
          <p:cNvPr id="8" name="Picture 7">
            <a:extLst>
              <a:ext uri="{FF2B5EF4-FFF2-40B4-BE49-F238E27FC236}">
                <a16:creationId xmlns:a16="http://schemas.microsoft.com/office/drawing/2014/main" id="{6F882954-E964-41C5-9AD3-981E29E82087}"/>
              </a:ext>
            </a:extLst>
          </p:cNvPr>
          <p:cNvPicPr>
            <a:picLocks noChangeAspect="1"/>
          </p:cNvPicPr>
          <p:nvPr/>
        </p:nvPicPr>
        <p:blipFill>
          <a:blip r:embed="rId3"/>
          <a:srcRect/>
          <a:stretch/>
        </p:blipFill>
        <p:spPr>
          <a:xfrm>
            <a:off x="3525401" y="257508"/>
            <a:ext cx="1744864" cy="1605274"/>
          </a:xfrm>
          <a:prstGeom prst="rect">
            <a:avLst/>
          </a:prstGeom>
        </p:spPr>
      </p:pic>
      <p:sp>
        <p:nvSpPr>
          <p:cNvPr id="48" name="TextBox 47">
            <a:extLst>
              <a:ext uri="{FF2B5EF4-FFF2-40B4-BE49-F238E27FC236}">
                <a16:creationId xmlns:a16="http://schemas.microsoft.com/office/drawing/2014/main" id="{6ACBF511-7617-4368-9B17-B7F21DD1039B}"/>
              </a:ext>
            </a:extLst>
          </p:cNvPr>
          <p:cNvSpPr txBox="1"/>
          <p:nvPr/>
        </p:nvSpPr>
        <p:spPr>
          <a:xfrm>
            <a:off x="564250" y="1862782"/>
            <a:ext cx="730212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2060"/>
                </a:solidFill>
                <a:effectLst/>
                <a:uLnTx/>
                <a:uFillTx/>
                <a:latin typeface="Days One" panose="020B0604020202020204" charset="0"/>
                <a:cs typeface="Days One" panose="020B0604020202020204" charset="0"/>
                <a:sym typeface="Arial"/>
              </a:rPr>
              <a:t>   </a:t>
            </a:r>
            <a:endParaRPr lang="en-US" sz="1800" dirty="0">
              <a:solidFill>
                <a:srgbClr val="002060"/>
              </a:solidFill>
              <a:latin typeface="Days One" panose="020B0604020202020204" charset="0"/>
              <a:cs typeface="Days One" panose="020B0604020202020204" charset="0"/>
            </a:endParaRPr>
          </a:p>
        </p:txBody>
      </p:sp>
      <p:sp>
        <p:nvSpPr>
          <p:cNvPr id="4" name="TextBox 3">
            <a:extLst>
              <a:ext uri="{FF2B5EF4-FFF2-40B4-BE49-F238E27FC236}">
                <a16:creationId xmlns:a16="http://schemas.microsoft.com/office/drawing/2014/main" id="{3B73BC43-83C1-EB0F-AE25-EDA252A376C4}"/>
              </a:ext>
            </a:extLst>
          </p:cNvPr>
          <p:cNvSpPr txBox="1"/>
          <p:nvPr/>
        </p:nvSpPr>
        <p:spPr>
          <a:xfrm>
            <a:off x="1529308" y="2262892"/>
            <a:ext cx="5737049" cy="1569660"/>
          </a:xfrm>
          <a:prstGeom prst="rect">
            <a:avLst/>
          </a:prstGeom>
          <a:noFill/>
        </p:spPr>
        <p:txBody>
          <a:bodyPr wrap="square" rtlCol="0">
            <a:spAutoFit/>
          </a:bodyPr>
          <a:lstStyle/>
          <a:p>
            <a:pPr algn="ctr"/>
            <a:r>
              <a:rPr lang="en-US" sz="1600" b="1" dirty="0">
                <a:solidFill>
                  <a:schemeClr val="accent1">
                    <a:lumMod val="50000"/>
                  </a:schemeClr>
                </a:solidFill>
                <a:latin typeface="Days One" panose="02000505000000020004" pitchFamily="2" charset="0"/>
                <a:ea typeface="Cambria" panose="02040503050406030204" pitchFamily="18" charset="0"/>
              </a:rPr>
              <a:t>Presenting to:</a:t>
            </a:r>
          </a:p>
          <a:p>
            <a:pPr algn="ctr"/>
            <a:endParaRPr lang="en-US" sz="1600" b="1" dirty="0">
              <a:solidFill>
                <a:schemeClr val="accent1">
                  <a:lumMod val="50000"/>
                </a:schemeClr>
              </a:solidFill>
              <a:latin typeface="Days One" panose="02000505000000020004" pitchFamily="2" charset="0"/>
              <a:ea typeface="Cambria" panose="02040503050406030204" pitchFamily="18" charset="0"/>
            </a:endParaRPr>
          </a:p>
          <a:p>
            <a:pPr algn="ctr"/>
            <a:r>
              <a:rPr lang="en-US" sz="1600" b="1" dirty="0">
                <a:solidFill>
                  <a:schemeClr val="accent1">
                    <a:lumMod val="50000"/>
                  </a:schemeClr>
                </a:solidFill>
                <a:latin typeface="Days One" panose="02000505000000020004" pitchFamily="2" charset="0"/>
                <a:ea typeface="Cambria" panose="02040503050406030204" pitchFamily="18" charset="0"/>
              </a:rPr>
              <a:t>Dr. Md. </a:t>
            </a:r>
            <a:r>
              <a:rPr lang="en-US" sz="1600" b="1" dirty="0" err="1">
                <a:solidFill>
                  <a:schemeClr val="accent1">
                    <a:lumMod val="50000"/>
                  </a:schemeClr>
                </a:solidFill>
                <a:latin typeface="Days One" panose="02000505000000020004" pitchFamily="2" charset="0"/>
                <a:ea typeface="Cambria" panose="02040503050406030204" pitchFamily="18" charset="0"/>
              </a:rPr>
              <a:t>Zulfiker</a:t>
            </a:r>
            <a:r>
              <a:rPr lang="en-US" sz="1600" b="1" dirty="0">
                <a:solidFill>
                  <a:schemeClr val="accent1">
                    <a:lumMod val="50000"/>
                  </a:schemeClr>
                </a:solidFill>
                <a:latin typeface="Days One" panose="02000505000000020004" pitchFamily="2" charset="0"/>
                <a:ea typeface="Cambria" panose="02040503050406030204" pitchFamily="18" charset="0"/>
              </a:rPr>
              <a:t> Mahmud</a:t>
            </a:r>
          </a:p>
          <a:p>
            <a:pPr algn="ctr"/>
            <a:r>
              <a:rPr lang="en-US" sz="1600" b="1" dirty="0">
                <a:solidFill>
                  <a:schemeClr val="accent1">
                    <a:lumMod val="50000"/>
                  </a:schemeClr>
                </a:solidFill>
                <a:latin typeface="Days One" panose="02000505000000020004" pitchFamily="2" charset="0"/>
                <a:ea typeface="Cambria" panose="02040503050406030204" pitchFamily="18" charset="0"/>
              </a:rPr>
              <a:t>Professor</a:t>
            </a:r>
          </a:p>
          <a:p>
            <a:pPr algn="ctr"/>
            <a:r>
              <a:rPr lang="en-US" sz="1600" b="1" dirty="0">
                <a:solidFill>
                  <a:schemeClr val="accent1">
                    <a:lumMod val="50000"/>
                  </a:schemeClr>
                </a:solidFill>
                <a:latin typeface="Days One" panose="02000505000000020004" pitchFamily="2" charset="0"/>
                <a:ea typeface="Cambria" panose="02040503050406030204" pitchFamily="18" charset="0"/>
              </a:rPr>
              <a:t>Department of Computer Science &amp; Engineering</a:t>
            </a:r>
          </a:p>
          <a:p>
            <a:pPr algn="ctr"/>
            <a:r>
              <a:rPr lang="en-US" sz="1600" b="1" dirty="0">
                <a:solidFill>
                  <a:schemeClr val="accent1">
                    <a:lumMod val="50000"/>
                  </a:schemeClr>
                </a:solidFill>
                <a:latin typeface="Days One" panose="02000505000000020004" pitchFamily="2" charset="0"/>
                <a:ea typeface="Cambria" panose="02040503050406030204" pitchFamily="18" charset="0"/>
              </a:rPr>
              <a:t>Jagannath University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8123FF16-0409-F04E-4D38-9992AE7FA905}"/>
            </a:ext>
          </a:extLst>
        </p:cNvPr>
        <p:cNvGrpSpPr/>
        <p:nvPr/>
      </p:nvGrpSpPr>
      <p:grpSpPr>
        <a:xfrm>
          <a:off x="0" y="0"/>
          <a:ext cx="0" cy="0"/>
          <a:chOff x="0" y="0"/>
          <a:chExt cx="0" cy="0"/>
        </a:xfrm>
      </p:grpSpPr>
      <p:cxnSp>
        <p:nvCxnSpPr>
          <p:cNvPr id="310" name="Google Shape;310;p39">
            <a:extLst>
              <a:ext uri="{FF2B5EF4-FFF2-40B4-BE49-F238E27FC236}">
                <a16:creationId xmlns:a16="http://schemas.microsoft.com/office/drawing/2014/main" id="{85BE2102-BDFB-2296-A9A9-7FA6C76BEC7A}"/>
              </a:ext>
            </a:extLst>
          </p:cNvPr>
          <p:cNvCxnSpPr/>
          <p:nvPr/>
        </p:nvCxnSpPr>
        <p:spPr>
          <a:xfrm>
            <a:off x="746772" y="46685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311" name="Google Shape;311;p39">
            <a:extLst>
              <a:ext uri="{FF2B5EF4-FFF2-40B4-BE49-F238E27FC236}">
                <a16:creationId xmlns:a16="http://schemas.microsoft.com/office/drawing/2014/main" id="{1BB4B982-EA78-A0D4-B665-C79F923A767C}"/>
              </a:ext>
            </a:extLst>
          </p:cNvPr>
          <p:cNvGrpSpPr/>
          <p:nvPr/>
        </p:nvGrpSpPr>
        <p:grpSpPr>
          <a:xfrm rot="5400000">
            <a:off x="8432914" y="4195725"/>
            <a:ext cx="231047" cy="973398"/>
            <a:chOff x="8668080" y="2328029"/>
            <a:chExt cx="127488" cy="537136"/>
          </a:xfrm>
        </p:grpSpPr>
        <p:sp>
          <p:nvSpPr>
            <p:cNvPr id="312" name="Google Shape;312;p39">
              <a:extLst>
                <a:ext uri="{FF2B5EF4-FFF2-40B4-BE49-F238E27FC236}">
                  <a16:creationId xmlns:a16="http://schemas.microsoft.com/office/drawing/2014/main" id="{06442D08-D9D9-1E97-CE18-99D230262DCD}"/>
                </a:ext>
              </a:extLst>
            </p:cNvPr>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3" name="Google Shape;313;p39">
              <a:extLst>
                <a:ext uri="{FF2B5EF4-FFF2-40B4-BE49-F238E27FC236}">
                  <a16:creationId xmlns:a16="http://schemas.microsoft.com/office/drawing/2014/main" id="{040058D2-E621-54AC-9429-A7257532B174}"/>
                </a:ext>
              </a:extLst>
            </p:cNvPr>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4" name="Google Shape;314;p39">
              <a:extLst>
                <a:ext uri="{FF2B5EF4-FFF2-40B4-BE49-F238E27FC236}">
                  <a16:creationId xmlns:a16="http://schemas.microsoft.com/office/drawing/2014/main" id="{7855BCF7-CB64-9A41-4CF9-552620D0EAD6}"/>
                </a:ext>
              </a:extLst>
            </p:cNvPr>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5" name="Google Shape;315;p39">
              <a:extLst>
                <a:ext uri="{FF2B5EF4-FFF2-40B4-BE49-F238E27FC236}">
                  <a16:creationId xmlns:a16="http://schemas.microsoft.com/office/drawing/2014/main" id="{10A54599-316A-1EBF-50BC-C97E2ECC1758}"/>
                </a:ext>
              </a:extLst>
            </p:cNvPr>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6" name="Google Shape;316;p39">
              <a:extLst>
                <a:ext uri="{FF2B5EF4-FFF2-40B4-BE49-F238E27FC236}">
                  <a16:creationId xmlns:a16="http://schemas.microsoft.com/office/drawing/2014/main" id="{D591916B-CB37-8804-B8C1-CCCBCF7719EF}"/>
                </a:ext>
              </a:extLst>
            </p:cNvPr>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7" name="Google Shape;317;p39">
              <a:extLst>
                <a:ext uri="{FF2B5EF4-FFF2-40B4-BE49-F238E27FC236}">
                  <a16:creationId xmlns:a16="http://schemas.microsoft.com/office/drawing/2014/main" id="{36B28171-532E-8AF7-AA86-D286F1C3B23F}"/>
                </a:ext>
              </a:extLst>
            </p:cNvPr>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8" name="Google Shape;318;p39">
              <a:extLst>
                <a:ext uri="{FF2B5EF4-FFF2-40B4-BE49-F238E27FC236}">
                  <a16:creationId xmlns:a16="http://schemas.microsoft.com/office/drawing/2014/main" id="{EF07AE42-0590-7A2A-2411-26D147109B79}"/>
                </a:ext>
              </a:extLst>
            </p:cNvPr>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9" name="Google Shape;319;p39">
              <a:extLst>
                <a:ext uri="{FF2B5EF4-FFF2-40B4-BE49-F238E27FC236}">
                  <a16:creationId xmlns:a16="http://schemas.microsoft.com/office/drawing/2014/main" id="{2B5AB368-645A-D00A-598B-D9FAE06A6D52}"/>
                </a:ext>
              </a:extLst>
            </p:cNvPr>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0" name="Google Shape;320;p39">
              <a:extLst>
                <a:ext uri="{FF2B5EF4-FFF2-40B4-BE49-F238E27FC236}">
                  <a16:creationId xmlns:a16="http://schemas.microsoft.com/office/drawing/2014/main" id="{54FEE891-BB74-1250-687B-EF164B21F102}"/>
                </a:ext>
              </a:extLst>
            </p:cNvPr>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1" name="Google Shape;321;p39">
              <a:extLst>
                <a:ext uri="{FF2B5EF4-FFF2-40B4-BE49-F238E27FC236}">
                  <a16:creationId xmlns:a16="http://schemas.microsoft.com/office/drawing/2014/main" id="{8B98A7CD-E847-A588-65D8-36D801099CC0}"/>
                </a:ext>
              </a:extLst>
            </p:cNvPr>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2" name="Google Shape;322;p39">
              <a:extLst>
                <a:ext uri="{FF2B5EF4-FFF2-40B4-BE49-F238E27FC236}">
                  <a16:creationId xmlns:a16="http://schemas.microsoft.com/office/drawing/2014/main" id="{2DE1C573-871A-75D9-5A3E-DE74A5621FAE}"/>
                </a:ext>
              </a:extLst>
            </p:cNvPr>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3" name="Google Shape;323;p39">
              <a:extLst>
                <a:ext uri="{FF2B5EF4-FFF2-40B4-BE49-F238E27FC236}">
                  <a16:creationId xmlns:a16="http://schemas.microsoft.com/office/drawing/2014/main" id="{53358CB1-D063-9A8C-1841-F8C15B18E036}"/>
                </a:ext>
              </a:extLst>
            </p:cNvPr>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4" name="Google Shape;324;p39">
            <a:extLst>
              <a:ext uri="{FF2B5EF4-FFF2-40B4-BE49-F238E27FC236}">
                <a16:creationId xmlns:a16="http://schemas.microsoft.com/office/drawing/2014/main" id="{CA972701-619E-5650-BD1A-9DD398D12763}"/>
              </a:ext>
            </a:extLst>
          </p:cNvPr>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nvGrpSpPr>
          <p:cNvPr id="325" name="Google Shape;325;p39">
            <a:extLst>
              <a:ext uri="{FF2B5EF4-FFF2-40B4-BE49-F238E27FC236}">
                <a16:creationId xmlns:a16="http://schemas.microsoft.com/office/drawing/2014/main" id="{7CF24E61-444F-4DE6-8382-6C33C586E787}"/>
              </a:ext>
            </a:extLst>
          </p:cNvPr>
          <p:cNvGrpSpPr/>
          <p:nvPr/>
        </p:nvGrpSpPr>
        <p:grpSpPr>
          <a:xfrm>
            <a:off x="8719814" y="775486"/>
            <a:ext cx="315323" cy="376981"/>
            <a:chOff x="8719814" y="775486"/>
            <a:chExt cx="315323" cy="376981"/>
          </a:xfrm>
        </p:grpSpPr>
        <p:sp>
          <p:nvSpPr>
            <p:cNvPr id="326" name="Google Shape;326;p39">
              <a:extLst>
                <a:ext uri="{FF2B5EF4-FFF2-40B4-BE49-F238E27FC236}">
                  <a16:creationId xmlns:a16="http://schemas.microsoft.com/office/drawing/2014/main" id="{2C0C5BA6-86C9-06B9-B226-97C22DEFA8F4}"/>
                </a:ext>
              </a:extLst>
            </p:cNvPr>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7" name="Google Shape;327;p39">
              <a:extLst>
                <a:ext uri="{FF2B5EF4-FFF2-40B4-BE49-F238E27FC236}">
                  <a16:creationId xmlns:a16="http://schemas.microsoft.com/office/drawing/2014/main" id="{54F30F4F-95A0-DB81-8853-81DDBB6DAEA9}"/>
                </a:ext>
              </a:extLst>
            </p:cNvPr>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8" name="Google Shape;328;p39">
              <a:extLst>
                <a:ext uri="{FF2B5EF4-FFF2-40B4-BE49-F238E27FC236}">
                  <a16:creationId xmlns:a16="http://schemas.microsoft.com/office/drawing/2014/main" id="{4A8BB8AB-8E55-0EEA-4239-8C465AF0A925}"/>
                </a:ext>
              </a:extLst>
            </p:cNvPr>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9" name="Google Shape;329;p39">
            <a:extLst>
              <a:ext uri="{FF2B5EF4-FFF2-40B4-BE49-F238E27FC236}">
                <a16:creationId xmlns:a16="http://schemas.microsoft.com/office/drawing/2014/main" id="{52B58ABA-950F-294D-C058-95D18DBC6714}"/>
              </a:ext>
            </a:extLst>
          </p:cNvPr>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0" name="Google Shape;330;p39">
            <a:extLst>
              <a:ext uri="{FF2B5EF4-FFF2-40B4-BE49-F238E27FC236}">
                <a16:creationId xmlns:a16="http://schemas.microsoft.com/office/drawing/2014/main" id="{73BD5DED-0B70-65D9-FD22-73C9B6E4549D}"/>
              </a:ext>
            </a:extLst>
          </p:cNvPr>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1" name="Google Shape;331;p39">
            <a:extLst>
              <a:ext uri="{FF2B5EF4-FFF2-40B4-BE49-F238E27FC236}">
                <a16:creationId xmlns:a16="http://schemas.microsoft.com/office/drawing/2014/main" id="{46B78202-A740-4931-58E0-ADD02A3436D4}"/>
              </a:ext>
            </a:extLst>
          </p:cNvPr>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pic>
        <p:nvPicPr>
          <p:cNvPr id="8" name="Picture 7">
            <a:extLst>
              <a:ext uri="{FF2B5EF4-FFF2-40B4-BE49-F238E27FC236}">
                <a16:creationId xmlns:a16="http://schemas.microsoft.com/office/drawing/2014/main" id="{6686C388-8B69-5DAD-223A-DB6411B6F188}"/>
              </a:ext>
            </a:extLst>
          </p:cNvPr>
          <p:cNvPicPr>
            <a:picLocks noChangeAspect="1"/>
          </p:cNvPicPr>
          <p:nvPr/>
        </p:nvPicPr>
        <p:blipFill>
          <a:blip r:embed="rId3"/>
          <a:srcRect/>
          <a:stretch/>
        </p:blipFill>
        <p:spPr>
          <a:xfrm>
            <a:off x="3525401" y="257508"/>
            <a:ext cx="1744864" cy="1605274"/>
          </a:xfrm>
          <a:prstGeom prst="rect">
            <a:avLst/>
          </a:prstGeom>
        </p:spPr>
      </p:pic>
      <p:sp>
        <p:nvSpPr>
          <p:cNvPr id="48" name="TextBox 47">
            <a:extLst>
              <a:ext uri="{FF2B5EF4-FFF2-40B4-BE49-F238E27FC236}">
                <a16:creationId xmlns:a16="http://schemas.microsoft.com/office/drawing/2014/main" id="{B8F5F5E0-7C1B-3A1E-ACA8-165EBFD48156}"/>
              </a:ext>
            </a:extLst>
          </p:cNvPr>
          <p:cNvSpPr txBox="1"/>
          <p:nvPr/>
        </p:nvSpPr>
        <p:spPr>
          <a:xfrm>
            <a:off x="564250" y="1862782"/>
            <a:ext cx="730212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2060"/>
                </a:solidFill>
                <a:effectLst/>
                <a:uLnTx/>
                <a:uFillTx/>
                <a:latin typeface="Days One" panose="020B0604020202020204" charset="0"/>
                <a:cs typeface="Days One" panose="020B0604020202020204" charset="0"/>
                <a:sym typeface="Arial"/>
              </a:rPr>
              <a:t>   </a:t>
            </a:r>
            <a:endParaRPr lang="en-US" sz="1800" dirty="0">
              <a:solidFill>
                <a:srgbClr val="002060"/>
              </a:solidFill>
              <a:latin typeface="Days One" panose="020B0604020202020204" charset="0"/>
              <a:cs typeface="Days One" panose="020B0604020202020204" charset="0"/>
            </a:endParaRPr>
          </a:p>
        </p:txBody>
      </p:sp>
      <p:sp>
        <p:nvSpPr>
          <p:cNvPr id="4" name="TextBox 3">
            <a:extLst>
              <a:ext uri="{FF2B5EF4-FFF2-40B4-BE49-F238E27FC236}">
                <a16:creationId xmlns:a16="http://schemas.microsoft.com/office/drawing/2014/main" id="{7E284B82-1784-DF6C-9D0B-EBBF637E973D}"/>
              </a:ext>
            </a:extLst>
          </p:cNvPr>
          <p:cNvSpPr txBox="1"/>
          <p:nvPr/>
        </p:nvSpPr>
        <p:spPr>
          <a:xfrm>
            <a:off x="1529308" y="2262892"/>
            <a:ext cx="5737049" cy="1569660"/>
          </a:xfrm>
          <a:prstGeom prst="rect">
            <a:avLst/>
          </a:prstGeom>
          <a:noFill/>
        </p:spPr>
        <p:txBody>
          <a:bodyPr wrap="square" rtlCol="0">
            <a:spAutoFit/>
          </a:bodyPr>
          <a:lstStyle/>
          <a:p>
            <a:pPr algn="ctr"/>
            <a:r>
              <a:rPr lang="en-US" sz="1600" b="1" dirty="0">
                <a:solidFill>
                  <a:schemeClr val="accent1">
                    <a:lumMod val="50000"/>
                  </a:schemeClr>
                </a:solidFill>
                <a:latin typeface="Days One" panose="02000505000000020004" pitchFamily="2" charset="0"/>
                <a:ea typeface="Cambria" panose="02040503050406030204" pitchFamily="18" charset="0"/>
              </a:rPr>
              <a:t>Presenting by:</a:t>
            </a:r>
          </a:p>
          <a:p>
            <a:pPr algn="ctr"/>
            <a:endParaRPr lang="en-US" sz="1600" b="1" dirty="0">
              <a:solidFill>
                <a:schemeClr val="accent1">
                  <a:lumMod val="50000"/>
                </a:schemeClr>
              </a:solidFill>
              <a:latin typeface="Days One" panose="02000505000000020004" pitchFamily="2" charset="0"/>
              <a:ea typeface="Cambria" panose="02040503050406030204" pitchFamily="18" charset="0"/>
            </a:endParaRPr>
          </a:p>
          <a:p>
            <a:pPr algn="ctr"/>
            <a:r>
              <a:rPr lang="en-US" sz="1600" b="1" dirty="0">
                <a:solidFill>
                  <a:schemeClr val="accent1">
                    <a:lumMod val="50000"/>
                  </a:schemeClr>
                </a:solidFill>
                <a:latin typeface="Days One" panose="02000505000000020004" pitchFamily="2" charset="0"/>
                <a:ea typeface="Cambria" panose="02040503050406030204" pitchFamily="18" charset="0"/>
              </a:rPr>
              <a:t>Ankon </a:t>
            </a:r>
            <a:r>
              <a:rPr lang="en-US" sz="1600" b="1" dirty="0" err="1">
                <a:solidFill>
                  <a:schemeClr val="accent1">
                    <a:lumMod val="50000"/>
                  </a:schemeClr>
                </a:solidFill>
                <a:latin typeface="Days One" panose="02000505000000020004" pitchFamily="2" charset="0"/>
                <a:ea typeface="Cambria" panose="02040503050406030204" pitchFamily="18" charset="0"/>
              </a:rPr>
              <a:t>Karmokar</a:t>
            </a:r>
            <a:endParaRPr lang="en-US" sz="1600" b="1" dirty="0">
              <a:solidFill>
                <a:schemeClr val="accent1">
                  <a:lumMod val="50000"/>
                </a:schemeClr>
              </a:solidFill>
              <a:latin typeface="Days One" panose="02000505000000020004" pitchFamily="2" charset="0"/>
              <a:ea typeface="Cambria" panose="02040503050406030204" pitchFamily="18" charset="0"/>
            </a:endParaRPr>
          </a:p>
          <a:p>
            <a:pPr algn="ctr"/>
            <a:r>
              <a:rPr lang="en-US" sz="1600" b="1" dirty="0">
                <a:solidFill>
                  <a:schemeClr val="accent1">
                    <a:lumMod val="50000"/>
                  </a:schemeClr>
                </a:solidFill>
                <a:latin typeface="Days One" panose="02000505000000020004" pitchFamily="2" charset="0"/>
                <a:ea typeface="Cambria" panose="02040503050406030204" pitchFamily="18" charset="0"/>
              </a:rPr>
              <a:t>ID : B190305039</a:t>
            </a:r>
          </a:p>
          <a:p>
            <a:pPr algn="ctr"/>
            <a:r>
              <a:rPr lang="en-US" sz="1600" b="1" dirty="0">
                <a:solidFill>
                  <a:schemeClr val="accent1">
                    <a:lumMod val="50000"/>
                  </a:schemeClr>
                </a:solidFill>
                <a:latin typeface="Days One" panose="02000505000000020004" pitchFamily="2" charset="0"/>
                <a:ea typeface="Cambria" panose="02040503050406030204" pitchFamily="18" charset="0"/>
              </a:rPr>
              <a:t>Department of Computer Science &amp; Engineering</a:t>
            </a:r>
          </a:p>
          <a:p>
            <a:pPr algn="ctr"/>
            <a:r>
              <a:rPr lang="en-US" sz="1600" b="1" dirty="0">
                <a:solidFill>
                  <a:schemeClr val="accent1">
                    <a:lumMod val="50000"/>
                  </a:schemeClr>
                </a:solidFill>
                <a:latin typeface="Days One" panose="02000505000000020004" pitchFamily="2" charset="0"/>
                <a:ea typeface="Cambria" panose="02040503050406030204" pitchFamily="18" charset="0"/>
              </a:rPr>
              <a:t>Jagannath University</a:t>
            </a:r>
          </a:p>
        </p:txBody>
      </p:sp>
    </p:spTree>
    <p:extLst>
      <p:ext uri="{BB962C8B-B14F-4D97-AF65-F5344CB8AC3E}">
        <p14:creationId xmlns:p14="http://schemas.microsoft.com/office/powerpoint/2010/main" val="199770486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172;p39">
            <a:extLst>
              <a:ext uri="{FF2B5EF4-FFF2-40B4-BE49-F238E27FC236}">
                <a16:creationId xmlns:a16="http://schemas.microsoft.com/office/drawing/2014/main" id="{B5780BB7-6AC7-B32D-78F4-9321FAD87A10}"/>
              </a:ext>
            </a:extLst>
          </p:cNvPr>
          <p:cNvCxnSpPr/>
          <p:nvPr/>
        </p:nvCxnSpPr>
        <p:spPr>
          <a:xfrm>
            <a:off x="902037" y="852404"/>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extBox 1">
            <a:extLst>
              <a:ext uri="{FF2B5EF4-FFF2-40B4-BE49-F238E27FC236}">
                <a16:creationId xmlns:a16="http://schemas.microsoft.com/office/drawing/2014/main" id="{5314E3BB-C815-7DE5-06BB-850A35C83E93}"/>
              </a:ext>
            </a:extLst>
          </p:cNvPr>
          <p:cNvSpPr txBox="1"/>
          <p:nvPr/>
        </p:nvSpPr>
        <p:spPr>
          <a:xfrm>
            <a:off x="794207" y="350757"/>
            <a:ext cx="1962362" cy="461665"/>
          </a:xfrm>
          <a:prstGeom prst="rect">
            <a:avLst/>
          </a:prstGeom>
          <a:noFill/>
        </p:spPr>
        <p:txBody>
          <a:bodyPr wrap="square" rtlCol="0">
            <a:spAutoFit/>
          </a:bodyPr>
          <a:lstStyle/>
          <a:p>
            <a:r>
              <a:rPr lang="en-US" sz="2400" b="1" dirty="0">
                <a:solidFill>
                  <a:schemeClr val="accent1">
                    <a:lumMod val="50000"/>
                  </a:schemeClr>
                </a:solidFill>
                <a:latin typeface="Days One" panose="020B0604020202020204" charset="0"/>
              </a:rPr>
              <a:t>Outline : </a:t>
            </a:r>
          </a:p>
        </p:txBody>
      </p:sp>
      <p:sp>
        <p:nvSpPr>
          <p:cNvPr id="3" name="TextBox 2">
            <a:extLst>
              <a:ext uri="{FF2B5EF4-FFF2-40B4-BE49-F238E27FC236}">
                <a16:creationId xmlns:a16="http://schemas.microsoft.com/office/drawing/2014/main" id="{2A5C8D7F-C804-697A-B87A-36A701EA7B17}"/>
              </a:ext>
            </a:extLst>
          </p:cNvPr>
          <p:cNvSpPr txBox="1"/>
          <p:nvPr/>
        </p:nvSpPr>
        <p:spPr>
          <a:xfrm>
            <a:off x="794207" y="981648"/>
            <a:ext cx="5738321" cy="3970318"/>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Introduction</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Applications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Libraries &amp; Tools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Methodology</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Steps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Influence of Project</a:t>
            </a:r>
          </a:p>
          <a:p>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Challenges</a:t>
            </a:r>
          </a:p>
          <a:p>
            <a:pPr marL="285750" indent="-285750">
              <a:buFont typeface="Wingdings" panose="05000000000000000000" pitchFamily="2" charset="2"/>
              <a:buChar char="Ø"/>
            </a:pPr>
            <a:endParaRPr lang="en-US" sz="1600" dirty="0">
              <a:solidFill>
                <a:schemeClr val="accent1">
                  <a:lumMod val="50000"/>
                </a:schemeClr>
              </a:solidFill>
              <a:latin typeface="Days One" panose="02000505000000020004" pitchFamily="2" charset="0"/>
            </a:endParaRPr>
          </a:p>
          <a:p>
            <a:pPr marL="285750" indent="-285750">
              <a:buFont typeface="Wingdings" panose="05000000000000000000" pitchFamily="2" charset="2"/>
              <a:buChar char="Ø"/>
            </a:pPr>
            <a:r>
              <a:rPr lang="en-US" sz="1600" dirty="0">
                <a:solidFill>
                  <a:schemeClr val="accent1">
                    <a:lumMod val="50000"/>
                  </a:schemeClr>
                </a:solidFill>
                <a:latin typeface="Days One" panose="02000505000000020004" pitchFamily="2" charset="0"/>
              </a:rPr>
              <a:t>Conclusion</a:t>
            </a:r>
          </a:p>
          <a:p>
            <a:pPr>
              <a:buChar char="•"/>
            </a:pPr>
            <a:endParaRPr lang="en-US" sz="1200" dirty="0">
              <a:solidFill>
                <a:schemeClr val="accent1">
                  <a:lumMod val="50000"/>
                </a:schemeClr>
              </a:solidFill>
            </a:endParaRPr>
          </a:p>
        </p:txBody>
      </p:sp>
    </p:spTree>
    <p:extLst>
      <p:ext uri="{BB962C8B-B14F-4D97-AF65-F5344CB8AC3E}">
        <p14:creationId xmlns:p14="http://schemas.microsoft.com/office/powerpoint/2010/main" val="204590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40675-8C6B-4431-040D-B34984BC8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F6432-9E63-7F65-136F-5F1E74937507}"/>
              </a:ext>
            </a:extLst>
          </p:cNvPr>
          <p:cNvSpPr>
            <a:spLocks noGrp="1"/>
          </p:cNvSpPr>
          <p:nvPr>
            <p:ph type="title"/>
          </p:nvPr>
        </p:nvSpPr>
        <p:spPr>
          <a:xfrm>
            <a:off x="882561" y="584162"/>
            <a:ext cx="7704000" cy="482700"/>
          </a:xfrm>
        </p:spPr>
        <p:txBody>
          <a:bodyPr/>
          <a:lstStyle/>
          <a:p>
            <a:r>
              <a:rPr lang="en-US" sz="2400" b="1" dirty="0">
                <a:solidFill>
                  <a:srgbClr val="002060"/>
                </a:solidFill>
              </a:rPr>
              <a:t>Introduction : </a:t>
            </a:r>
          </a:p>
        </p:txBody>
      </p:sp>
      <p:sp>
        <p:nvSpPr>
          <p:cNvPr id="3" name="Text Placeholder 2">
            <a:extLst>
              <a:ext uri="{FF2B5EF4-FFF2-40B4-BE49-F238E27FC236}">
                <a16:creationId xmlns:a16="http://schemas.microsoft.com/office/drawing/2014/main" id="{38B6F6BD-6254-F041-52C6-3B7F435977D4}"/>
              </a:ext>
            </a:extLst>
          </p:cNvPr>
          <p:cNvSpPr>
            <a:spLocks noGrp="1"/>
          </p:cNvSpPr>
          <p:nvPr>
            <p:ph type="body" idx="1"/>
          </p:nvPr>
        </p:nvSpPr>
        <p:spPr>
          <a:xfrm>
            <a:off x="695280" y="1012675"/>
            <a:ext cx="7753439" cy="2106508"/>
          </a:xfrm>
          <a:noFill/>
          <a:ln>
            <a:noFill/>
          </a:ln>
        </p:spPr>
        <p:style>
          <a:lnRef idx="0">
            <a:scrgbClr r="0" g="0" b="0"/>
          </a:lnRef>
          <a:fillRef idx="0">
            <a:scrgbClr r="0" g="0" b="0"/>
          </a:fillRef>
          <a:effectRef idx="0">
            <a:scrgbClr r="0" g="0" b="0"/>
          </a:effectRef>
          <a:fontRef idx="minor">
            <a:schemeClr val="dk1"/>
          </a:fontRef>
        </p:style>
        <p:txBody>
          <a:bodyPr/>
          <a:lstStyle/>
          <a:p>
            <a:pPr marL="152400" indent="0" algn="just">
              <a:buNone/>
            </a:pPr>
            <a:r>
              <a:rPr lang="en-US" sz="2000" b="0" i="0" dirty="0">
                <a:solidFill>
                  <a:schemeClr val="accent1">
                    <a:lumMod val="50000"/>
                  </a:schemeClr>
                </a:solidFill>
                <a:effectLst/>
                <a:latin typeface="Days One" panose="02000505000000020004" pitchFamily="2" charset="0"/>
              </a:rPr>
              <a:t>Our project</a:t>
            </a:r>
            <a:r>
              <a:rPr lang="en-US" sz="2000" dirty="0">
                <a:solidFill>
                  <a:schemeClr val="accent1">
                    <a:lumMod val="50000"/>
                  </a:schemeClr>
                </a:solidFill>
                <a:latin typeface="Days One" panose="02000505000000020004" pitchFamily="2" charset="0"/>
              </a:rPr>
              <a:t> (</a:t>
            </a:r>
            <a:r>
              <a:rPr lang="en-US" sz="2000" b="0" i="0" dirty="0">
                <a:solidFill>
                  <a:schemeClr val="accent1">
                    <a:lumMod val="50000"/>
                  </a:schemeClr>
                </a:solidFill>
                <a:effectLst/>
                <a:latin typeface="Days One" panose="02000505000000020004" pitchFamily="2" charset="0"/>
              </a:rPr>
              <a:t>Optical Character Recognition) focuses on developing systems that convert images of text into editable and searchable digital formats. It automates text extraction from various sources, such as scanned documents or handwritten notes, improving data accessibility and processing.</a:t>
            </a:r>
            <a:endParaRPr lang="en-US" sz="2000" b="1" dirty="0">
              <a:solidFill>
                <a:schemeClr val="accent1">
                  <a:lumMod val="50000"/>
                </a:schemeClr>
              </a:solidFill>
              <a:latin typeface="Days One" panose="02000505000000020004" pitchFamily="2" charset="0"/>
            </a:endParaRPr>
          </a:p>
        </p:txBody>
      </p:sp>
      <p:pic>
        <p:nvPicPr>
          <p:cNvPr id="5" name="Picture 4">
            <a:extLst>
              <a:ext uri="{FF2B5EF4-FFF2-40B4-BE49-F238E27FC236}">
                <a16:creationId xmlns:a16="http://schemas.microsoft.com/office/drawing/2014/main" id="{6F2C0616-D46C-869E-375D-BB69F4BCCA21}"/>
              </a:ext>
            </a:extLst>
          </p:cNvPr>
          <p:cNvPicPr>
            <a:picLocks noChangeAspect="1"/>
          </p:cNvPicPr>
          <p:nvPr/>
        </p:nvPicPr>
        <p:blipFill>
          <a:blip r:embed="rId3"/>
          <a:srcRect/>
          <a:stretch/>
        </p:blipFill>
        <p:spPr>
          <a:xfrm>
            <a:off x="3817166" y="3119183"/>
            <a:ext cx="1834790" cy="18347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802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CD9DD-94FE-2546-A50B-0EB9C0F27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C3728-8D69-C0A1-C0FB-E89F182BCD20}"/>
              </a:ext>
            </a:extLst>
          </p:cNvPr>
          <p:cNvSpPr>
            <a:spLocks noGrp="1"/>
          </p:cNvSpPr>
          <p:nvPr>
            <p:ph type="title"/>
          </p:nvPr>
        </p:nvSpPr>
        <p:spPr>
          <a:xfrm>
            <a:off x="882561" y="584162"/>
            <a:ext cx="7704000" cy="482700"/>
          </a:xfrm>
        </p:spPr>
        <p:txBody>
          <a:bodyPr/>
          <a:lstStyle/>
          <a:p>
            <a:r>
              <a:rPr lang="en-US" sz="2400" b="1" dirty="0">
                <a:solidFill>
                  <a:srgbClr val="002060"/>
                </a:solidFill>
                <a:latin typeface="Days One" panose="02000505000000020004" pitchFamily="2" charset="0"/>
              </a:rPr>
              <a:t>Applications : </a:t>
            </a:r>
          </a:p>
        </p:txBody>
      </p:sp>
      <p:sp>
        <p:nvSpPr>
          <p:cNvPr id="5" name="Flowchart: Alternate Process 4">
            <a:extLst>
              <a:ext uri="{FF2B5EF4-FFF2-40B4-BE49-F238E27FC236}">
                <a16:creationId xmlns:a16="http://schemas.microsoft.com/office/drawing/2014/main" id="{98699D06-DE44-4D58-97D6-32ABC6606B7A}"/>
              </a:ext>
            </a:extLst>
          </p:cNvPr>
          <p:cNvSpPr/>
          <p:nvPr/>
        </p:nvSpPr>
        <p:spPr>
          <a:xfrm>
            <a:off x="882561" y="1260823"/>
            <a:ext cx="5047488" cy="502920"/>
          </a:xfrm>
          <a:prstGeom prst="flowChartAlternateProcess">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chemeClr val="bg1">
                    <a:lumMod val="10000"/>
                  </a:schemeClr>
                </a:solidFill>
                <a:latin typeface="Days One" panose="02000505000000020004" pitchFamily="2" charset="0"/>
              </a:rPr>
              <a:t>Document Digitization</a:t>
            </a:r>
          </a:p>
        </p:txBody>
      </p:sp>
      <p:sp>
        <p:nvSpPr>
          <p:cNvPr id="6" name="Flowchart: Alternate Process 5">
            <a:extLst>
              <a:ext uri="{FF2B5EF4-FFF2-40B4-BE49-F238E27FC236}">
                <a16:creationId xmlns:a16="http://schemas.microsoft.com/office/drawing/2014/main" id="{9B55EBDB-B7F8-35CB-CAB5-5F523D412875}"/>
              </a:ext>
            </a:extLst>
          </p:cNvPr>
          <p:cNvSpPr/>
          <p:nvPr/>
        </p:nvSpPr>
        <p:spPr>
          <a:xfrm>
            <a:off x="882561" y="3684846"/>
            <a:ext cx="5047488" cy="502920"/>
          </a:xfrm>
          <a:prstGeom prst="flowChartAlternateProcess">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License Plate Recognition (LPR)</a:t>
            </a:r>
          </a:p>
        </p:txBody>
      </p:sp>
      <p:sp>
        <p:nvSpPr>
          <p:cNvPr id="7" name="Flowchart: Alternate Process 6">
            <a:extLst>
              <a:ext uri="{FF2B5EF4-FFF2-40B4-BE49-F238E27FC236}">
                <a16:creationId xmlns:a16="http://schemas.microsoft.com/office/drawing/2014/main" id="{0028C1FB-6699-25F5-2A6D-BC0656737F56}"/>
              </a:ext>
            </a:extLst>
          </p:cNvPr>
          <p:cNvSpPr/>
          <p:nvPr/>
        </p:nvSpPr>
        <p:spPr>
          <a:xfrm>
            <a:off x="882561" y="2876837"/>
            <a:ext cx="5047488" cy="502920"/>
          </a:xfrm>
          <a:prstGeom prst="flowChartAlternateProcess">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Historical Document Preservation</a:t>
            </a:r>
          </a:p>
        </p:txBody>
      </p:sp>
      <p:sp>
        <p:nvSpPr>
          <p:cNvPr id="10" name="Flowchart: Alternate Process 9">
            <a:extLst>
              <a:ext uri="{FF2B5EF4-FFF2-40B4-BE49-F238E27FC236}">
                <a16:creationId xmlns:a16="http://schemas.microsoft.com/office/drawing/2014/main" id="{03BAD0C6-0FE3-46FE-23A9-A013185CFE06}"/>
              </a:ext>
            </a:extLst>
          </p:cNvPr>
          <p:cNvSpPr/>
          <p:nvPr/>
        </p:nvSpPr>
        <p:spPr>
          <a:xfrm>
            <a:off x="882561" y="2068830"/>
            <a:ext cx="5049253" cy="502920"/>
          </a:xfrm>
          <a:prstGeom prst="flowChartAlternateProcess">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solidFill>
                  <a:schemeClr val="bg1">
                    <a:lumMod val="10000"/>
                  </a:schemeClr>
                </a:solidFill>
                <a:latin typeface="Days One" panose="02000505000000020004" pitchFamily="2" charset="0"/>
              </a:rPr>
              <a:t>Invoice and Receipt Processing</a:t>
            </a:r>
          </a:p>
        </p:txBody>
      </p:sp>
      <p:pic>
        <p:nvPicPr>
          <p:cNvPr id="11" name="Picture 10">
            <a:extLst>
              <a:ext uri="{FF2B5EF4-FFF2-40B4-BE49-F238E27FC236}">
                <a16:creationId xmlns:a16="http://schemas.microsoft.com/office/drawing/2014/main" id="{6DDB0895-7B8D-2ACA-A9FD-07D09F6984A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6349804" y="1959119"/>
            <a:ext cx="1835435" cy="1835435"/>
          </a:xfrm>
          <a:prstGeom prst="rect">
            <a:avLst/>
          </a:prstGeom>
        </p:spPr>
      </p:pic>
    </p:spTree>
    <p:extLst>
      <p:ext uri="{BB962C8B-B14F-4D97-AF65-F5344CB8AC3E}">
        <p14:creationId xmlns:p14="http://schemas.microsoft.com/office/powerpoint/2010/main" val="119673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2A25-95BE-B9DE-79C0-E5F72DFF28F5}"/>
              </a:ext>
            </a:extLst>
          </p:cNvPr>
          <p:cNvSpPr>
            <a:spLocks noGrp="1"/>
          </p:cNvSpPr>
          <p:nvPr>
            <p:ph type="title"/>
          </p:nvPr>
        </p:nvSpPr>
        <p:spPr>
          <a:xfrm>
            <a:off x="882561" y="584162"/>
            <a:ext cx="7704000" cy="482700"/>
          </a:xfrm>
        </p:spPr>
        <p:txBody>
          <a:bodyPr/>
          <a:lstStyle/>
          <a:p>
            <a:r>
              <a:rPr lang="en-US" sz="2400" b="1" dirty="0">
                <a:solidFill>
                  <a:srgbClr val="002060"/>
                </a:solidFill>
              </a:rPr>
              <a:t>Libraries &amp; Tools : </a:t>
            </a:r>
          </a:p>
        </p:txBody>
      </p:sp>
      <p:pic>
        <p:nvPicPr>
          <p:cNvPr id="8" name="Picture 7">
            <a:extLst>
              <a:ext uri="{FF2B5EF4-FFF2-40B4-BE49-F238E27FC236}">
                <a16:creationId xmlns:a16="http://schemas.microsoft.com/office/drawing/2014/main" id="{7E2C99E9-6D7D-D059-5537-F52FD824CA5A}"/>
              </a:ext>
            </a:extLst>
          </p:cNvPr>
          <p:cNvPicPr>
            <a:picLocks noChangeAspect="1"/>
          </p:cNvPicPr>
          <p:nvPr/>
        </p:nvPicPr>
        <p:blipFill>
          <a:blip r:embed="rId3"/>
          <a:stretch>
            <a:fillRect/>
          </a:stretch>
        </p:blipFill>
        <p:spPr>
          <a:xfrm>
            <a:off x="584416" y="1409172"/>
            <a:ext cx="2030730" cy="2319058"/>
          </a:xfrm>
          <a:prstGeom prst="rect">
            <a:avLst/>
          </a:prstGeom>
        </p:spPr>
      </p:pic>
      <p:pic>
        <p:nvPicPr>
          <p:cNvPr id="9" name="Picture 8">
            <a:extLst>
              <a:ext uri="{FF2B5EF4-FFF2-40B4-BE49-F238E27FC236}">
                <a16:creationId xmlns:a16="http://schemas.microsoft.com/office/drawing/2014/main" id="{9884C12C-1C16-B510-2C57-9C2148087973}"/>
              </a:ext>
            </a:extLst>
          </p:cNvPr>
          <p:cNvPicPr>
            <a:picLocks noChangeAspect="1"/>
          </p:cNvPicPr>
          <p:nvPr/>
        </p:nvPicPr>
        <p:blipFill>
          <a:blip r:embed="rId4"/>
          <a:stretch>
            <a:fillRect/>
          </a:stretch>
        </p:blipFill>
        <p:spPr>
          <a:xfrm>
            <a:off x="2615146" y="827531"/>
            <a:ext cx="3451859" cy="3482340"/>
          </a:xfrm>
          <a:prstGeom prst="rect">
            <a:avLst/>
          </a:prstGeom>
        </p:spPr>
      </p:pic>
      <p:pic>
        <p:nvPicPr>
          <p:cNvPr id="10" name="Picture 9">
            <a:extLst>
              <a:ext uri="{FF2B5EF4-FFF2-40B4-BE49-F238E27FC236}">
                <a16:creationId xmlns:a16="http://schemas.microsoft.com/office/drawing/2014/main" id="{7446BEB5-0D4E-F801-EADD-A25552FECEA3}"/>
              </a:ext>
            </a:extLst>
          </p:cNvPr>
          <p:cNvPicPr>
            <a:picLocks noChangeAspect="1"/>
          </p:cNvPicPr>
          <p:nvPr/>
        </p:nvPicPr>
        <p:blipFill>
          <a:blip r:embed="rId5"/>
          <a:stretch>
            <a:fillRect/>
          </a:stretch>
        </p:blipFill>
        <p:spPr>
          <a:xfrm>
            <a:off x="6067005" y="1642028"/>
            <a:ext cx="1792379" cy="1853345"/>
          </a:xfrm>
          <a:prstGeom prst="rect">
            <a:avLst/>
          </a:prstGeom>
        </p:spPr>
      </p:pic>
      <p:sp>
        <p:nvSpPr>
          <p:cNvPr id="12" name="TextBox 11">
            <a:extLst>
              <a:ext uri="{FF2B5EF4-FFF2-40B4-BE49-F238E27FC236}">
                <a16:creationId xmlns:a16="http://schemas.microsoft.com/office/drawing/2014/main" id="{2AC3363D-EDCC-FA49-5FC1-3ED4A6DE58C2}"/>
              </a:ext>
            </a:extLst>
          </p:cNvPr>
          <p:cNvSpPr txBox="1"/>
          <p:nvPr/>
        </p:nvSpPr>
        <p:spPr>
          <a:xfrm>
            <a:off x="3558851" y="3625559"/>
            <a:ext cx="1577759" cy="400110"/>
          </a:xfrm>
          <a:prstGeom prst="rect">
            <a:avLst/>
          </a:prstGeom>
          <a:noFill/>
        </p:spPr>
        <p:txBody>
          <a:bodyPr wrap="square" rtlCol="0">
            <a:spAutoFit/>
          </a:bodyPr>
          <a:lstStyle/>
          <a:p>
            <a:r>
              <a:rPr lang="en-US" sz="2000" dirty="0">
                <a:latin typeface="Days One" panose="02000505000000020004" pitchFamily="2" charset="0"/>
              </a:rPr>
              <a:t>Tesseract</a:t>
            </a:r>
          </a:p>
        </p:txBody>
      </p:sp>
      <p:sp>
        <p:nvSpPr>
          <p:cNvPr id="15" name="TextBox 14">
            <a:extLst>
              <a:ext uri="{FF2B5EF4-FFF2-40B4-BE49-F238E27FC236}">
                <a16:creationId xmlns:a16="http://schemas.microsoft.com/office/drawing/2014/main" id="{F8456DD7-F3BE-05D3-AF68-57A5B4C75646}"/>
              </a:ext>
            </a:extLst>
          </p:cNvPr>
          <p:cNvSpPr txBox="1"/>
          <p:nvPr/>
        </p:nvSpPr>
        <p:spPr>
          <a:xfrm>
            <a:off x="995154" y="3625559"/>
            <a:ext cx="120925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Days One" panose="02000505000000020004" pitchFamily="2" charset="0"/>
                <a:cs typeface="Arial"/>
                <a:sym typeface="Arial"/>
              </a:rPr>
              <a:t>Python</a:t>
            </a:r>
          </a:p>
        </p:txBody>
      </p:sp>
      <p:sp>
        <p:nvSpPr>
          <p:cNvPr id="17" name="TextBox 16">
            <a:extLst>
              <a:ext uri="{FF2B5EF4-FFF2-40B4-BE49-F238E27FC236}">
                <a16:creationId xmlns:a16="http://schemas.microsoft.com/office/drawing/2014/main" id="{BD12350D-77CF-8AB3-4E4B-D5E70FE299DD}"/>
              </a:ext>
            </a:extLst>
          </p:cNvPr>
          <p:cNvSpPr txBox="1"/>
          <p:nvPr/>
        </p:nvSpPr>
        <p:spPr>
          <a:xfrm>
            <a:off x="6265011" y="3631383"/>
            <a:ext cx="1396365" cy="400110"/>
          </a:xfrm>
          <a:prstGeom prst="rect">
            <a:avLst/>
          </a:prstGeom>
          <a:noFill/>
        </p:spPr>
        <p:txBody>
          <a:bodyPr wrap="square">
            <a:spAutoFit/>
          </a:bodyPr>
          <a:lstStyle/>
          <a:p>
            <a:r>
              <a:rPr lang="en-US" sz="2000" dirty="0">
                <a:latin typeface="Days One" panose="02000505000000020004" pitchFamily="2" charset="0"/>
              </a:rPr>
              <a:t>VS Code</a:t>
            </a:r>
          </a:p>
        </p:txBody>
      </p:sp>
    </p:spTree>
    <p:extLst>
      <p:ext uri="{BB962C8B-B14F-4D97-AF65-F5344CB8AC3E}">
        <p14:creationId xmlns:p14="http://schemas.microsoft.com/office/powerpoint/2010/main" val="213027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63286-3142-D753-4BA5-8BDF88529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10112-AC7A-65CD-C79F-30F54A9EA74C}"/>
              </a:ext>
            </a:extLst>
          </p:cNvPr>
          <p:cNvSpPr>
            <a:spLocks noGrp="1"/>
          </p:cNvSpPr>
          <p:nvPr>
            <p:ph type="title"/>
          </p:nvPr>
        </p:nvSpPr>
        <p:spPr>
          <a:xfrm>
            <a:off x="882561" y="584162"/>
            <a:ext cx="7704000" cy="482700"/>
          </a:xfrm>
        </p:spPr>
        <p:txBody>
          <a:bodyPr/>
          <a:lstStyle/>
          <a:p>
            <a:r>
              <a:rPr lang="en-US" sz="2400" b="1" dirty="0">
                <a:solidFill>
                  <a:srgbClr val="002060"/>
                </a:solidFill>
              </a:rPr>
              <a:t>Methodology : </a:t>
            </a:r>
          </a:p>
        </p:txBody>
      </p:sp>
      <p:sp>
        <p:nvSpPr>
          <p:cNvPr id="7" name="Oval 6">
            <a:extLst>
              <a:ext uri="{FF2B5EF4-FFF2-40B4-BE49-F238E27FC236}">
                <a16:creationId xmlns:a16="http://schemas.microsoft.com/office/drawing/2014/main" id="{4101F986-8F90-C0D4-DD18-1ECAE5258A44}"/>
              </a:ext>
            </a:extLst>
          </p:cNvPr>
          <p:cNvSpPr/>
          <p:nvPr/>
        </p:nvSpPr>
        <p:spPr>
          <a:xfrm>
            <a:off x="882561" y="1703132"/>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latin typeface="Days One" panose="02000505000000020004" pitchFamily="2" charset="0"/>
              </a:rPr>
              <a:t>Image Acquisition</a:t>
            </a:r>
          </a:p>
        </p:txBody>
      </p:sp>
      <p:sp>
        <p:nvSpPr>
          <p:cNvPr id="10" name="Oval 9">
            <a:extLst>
              <a:ext uri="{FF2B5EF4-FFF2-40B4-BE49-F238E27FC236}">
                <a16:creationId xmlns:a16="http://schemas.microsoft.com/office/drawing/2014/main" id="{55706702-8E0B-8E26-4A27-9FF6FFDF67AB}"/>
              </a:ext>
            </a:extLst>
          </p:cNvPr>
          <p:cNvSpPr/>
          <p:nvPr/>
        </p:nvSpPr>
        <p:spPr>
          <a:xfrm>
            <a:off x="3561081" y="1703132"/>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latin typeface="Days One" panose="02000505000000020004" pitchFamily="2" charset="0"/>
              </a:rPr>
              <a:t>Preprocessing</a:t>
            </a:r>
          </a:p>
        </p:txBody>
      </p:sp>
      <p:sp>
        <p:nvSpPr>
          <p:cNvPr id="11" name="Oval 10">
            <a:extLst>
              <a:ext uri="{FF2B5EF4-FFF2-40B4-BE49-F238E27FC236}">
                <a16:creationId xmlns:a16="http://schemas.microsoft.com/office/drawing/2014/main" id="{6904AA9D-62DC-70ED-78DB-5ECC0F2564D6}"/>
              </a:ext>
            </a:extLst>
          </p:cNvPr>
          <p:cNvSpPr/>
          <p:nvPr/>
        </p:nvSpPr>
        <p:spPr>
          <a:xfrm>
            <a:off x="6239601" y="1703132"/>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latin typeface="Days One" panose="02000505000000020004" pitchFamily="2" charset="0"/>
              </a:rPr>
              <a:t>Segmentation</a:t>
            </a:r>
          </a:p>
        </p:txBody>
      </p:sp>
      <p:sp>
        <p:nvSpPr>
          <p:cNvPr id="13" name="Oval 12">
            <a:extLst>
              <a:ext uri="{FF2B5EF4-FFF2-40B4-BE49-F238E27FC236}">
                <a16:creationId xmlns:a16="http://schemas.microsoft.com/office/drawing/2014/main" id="{84C1079C-83EF-3D14-91F2-A3A7D0D25A7D}"/>
              </a:ext>
            </a:extLst>
          </p:cNvPr>
          <p:cNvSpPr/>
          <p:nvPr/>
        </p:nvSpPr>
        <p:spPr>
          <a:xfrm>
            <a:off x="882561" y="2773711"/>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10000"/>
                  </a:schemeClr>
                </a:solidFill>
                <a:latin typeface="Days One" panose="02000505000000020004" pitchFamily="2" charset="0"/>
              </a:rPr>
              <a:t>Output Generation</a:t>
            </a:r>
            <a:endParaRPr lang="en-US" dirty="0">
              <a:solidFill>
                <a:schemeClr val="bg1">
                  <a:lumMod val="10000"/>
                </a:schemeClr>
              </a:solidFill>
              <a:latin typeface="Days One" panose="02000505000000020004" pitchFamily="2" charset="0"/>
            </a:endParaRPr>
          </a:p>
        </p:txBody>
      </p:sp>
      <p:sp>
        <p:nvSpPr>
          <p:cNvPr id="14" name="Oval 13">
            <a:extLst>
              <a:ext uri="{FF2B5EF4-FFF2-40B4-BE49-F238E27FC236}">
                <a16:creationId xmlns:a16="http://schemas.microsoft.com/office/drawing/2014/main" id="{9A105757-F42D-AD9B-E879-60F3D9D70CAD}"/>
              </a:ext>
            </a:extLst>
          </p:cNvPr>
          <p:cNvSpPr/>
          <p:nvPr/>
        </p:nvSpPr>
        <p:spPr>
          <a:xfrm>
            <a:off x="3561081" y="2773711"/>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latin typeface="Days One" panose="02000505000000020004" pitchFamily="2" charset="0"/>
              </a:rPr>
              <a:t>Classification and Recognition</a:t>
            </a:r>
          </a:p>
        </p:txBody>
      </p:sp>
      <p:sp>
        <p:nvSpPr>
          <p:cNvPr id="15" name="Oval 14">
            <a:extLst>
              <a:ext uri="{FF2B5EF4-FFF2-40B4-BE49-F238E27FC236}">
                <a16:creationId xmlns:a16="http://schemas.microsoft.com/office/drawing/2014/main" id="{D23545C6-CC00-80E2-7882-5761C7E66F4F}"/>
              </a:ext>
            </a:extLst>
          </p:cNvPr>
          <p:cNvSpPr/>
          <p:nvPr/>
        </p:nvSpPr>
        <p:spPr>
          <a:xfrm>
            <a:off x="6239601" y="2773711"/>
            <a:ext cx="2346960" cy="868618"/>
          </a:xfrm>
          <a:prstGeom prst="ellipse">
            <a:avLst/>
          </a:prstGeom>
          <a:solidFill>
            <a:schemeClr val="bg2">
              <a:lumMod val="20000"/>
              <a:lumOff val="80000"/>
            </a:schemeClr>
          </a:solidFill>
          <a:ln>
            <a:solidFill>
              <a:schemeClr val="accent5">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10000"/>
                  </a:schemeClr>
                </a:solidFill>
                <a:latin typeface="Days One" panose="02000505000000020004" pitchFamily="2" charset="0"/>
              </a:rPr>
              <a:t>Feature Extraction</a:t>
            </a:r>
          </a:p>
        </p:txBody>
      </p:sp>
      <p:cxnSp>
        <p:nvCxnSpPr>
          <p:cNvPr id="17" name="Straight Arrow Connector 16">
            <a:extLst>
              <a:ext uri="{FF2B5EF4-FFF2-40B4-BE49-F238E27FC236}">
                <a16:creationId xmlns:a16="http://schemas.microsoft.com/office/drawing/2014/main" id="{7EC5A6D3-32F5-59C2-2D4C-718E29594B46}"/>
              </a:ext>
            </a:extLst>
          </p:cNvPr>
          <p:cNvCxnSpPr>
            <a:stCxn id="7" idx="6"/>
            <a:endCxn id="10" idx="2"/>
          </p:cNvCxnSpPr>
          <p:nvPr/>
        </p:nvCxnSpPr>
        <p:spPr>
          <a:xfrm>
            <a:off x="3229521" y="2137441"/>
            <a:ext cx="331560" cy="0"/>
          </a:xfrm>
          <a:prstGeom prst="straightConnector1">
            <a:avLst/>
          </a:prstGeom>
          <a:ln w="57150">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51DFDE-7CDC-92F5-B5E5-51C4323A8F60}"/>
              </a:ext>
            </a:extLst>
          </p:cNvPr>
          <p:cNvCxnSpPr>
            <a:cxnSpLocks/>
            <a:stCxn id="10" idx="6"/>
            <a:endCxn id="11" idx="2"/>
          </p:cNvCxnSpPr>
          <p:nvPr/>
        </p:nvCxnSpPr>
        <p:spPr>
          <a:xfrm>
            <a:off x="5908041" y="2137441"/>
            <a:ext cx="331560" cy="0"/>
          </a:xfrm>
          <a:prstGeom prst="straightConnector1">
            <a:avLst/>
          </a:prstGeom>
          <a:ln w="57150">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9D4A599-B0D7-B011-0B14-58B17B4F3D12}"/>
              </a:ext>
            </a:extLst>
          </p:cNvPr>
          <p:cNvCxnSpPr>
            <a:cxnSpLocks/>
            <a:stCxn id="11" idx="4"/>
            <a:endCxn id="15" idx="0"/>
          </p:cNvCxnSpPr>
          <p:nvPr/>
        </p:nvCxnSpPr>
        <p:spPr>
          <a:xfrm>
            <a:off x="7413081" y="2571750"/>
            <a:ext cx="0" cy="201961"/>
          </a:xfrm>
          <a:prstGeom prst="straightConnector1">
            <a:avLst/>
          </a:prstGeom>
          <a:ln w="57150">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D9B6AB-D7D3-ECD9-E344-3A989778D8E0}"/>
              </a:ext>
            </a:extLst>
          </p:cNvPr>
          <p:cNvCxnSpPr>
            <a:cxnSpLocks/>
            <a:stCxn id="15" idx="2"/>
            <a:endCxn id="14" idx="6"/>
          </p:cNvCxnSpPr>
          <p:nvPr/>
        </p:nvCxnSpPr>
        <p:spPr>
          <a:xfrm flipH="1">
            <a:off x="5908041" y="3208020"/>
            <a:ext cx="331560" cy="0"/>
          </a:xfrm>
          <a:prstGeom prst="straightConnector1">
            <a:avLst/>
          </a:prstGeom>
          <a:ln w="57150">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831D8A9-E935-6E2F-70BC-939D10E9E7BB}"/>
              </a:ext>
            </a:extLst>
          </p:cNvPr>
          <p:cNvCxnSpPr>
            <a:cxnSpLocks/>
            <a:stCxn id="14" idx="2"/>
            <a:endCxn id="13" idx="6"/>
          </p:cNvCxnSpPr>
          <p:nvPr/>
        </p:nvCxnSpPr>
        <p:spPr>
          <a:xfrm flipH="1">
            <a:off x="3229521" y="3208020"/>
            <a:ext cx="331560" cy="0"/>
          </a:xfrm>
          <a:prstGeom prst="straightConnector1">
            <a:avLst/>
          </a:prstGeom>
          <a:ln w="57150">
            <a:solidFill>
              <a:schemeClr val="accent5">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67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95EBB-A351-7916-00D9-3D43D043E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09A94-E506-A935-1726-197EFD9EC63D}"/>
              </a:ext>
            </a:extLst>
          </p:cNvPr>
          <p:cNvSpPr>
            <a:spLocks noGrp="1"/>
          </p:cNvSpPr>
          <p:nvPr>
            <p:ph type="title"/>
          </p:nvPr>
        </p:nvSpPr>
        <p:spPr>
          <a:xfrm>
            <a:off x="882561" y="584162"/>
            <a:ext cx="7704000" cy="482700"/>
          </a:xfrm>
        </p:spPr>
        <p:txBody>
          <a:bodyPr/>
          <a:lstStyle/>
          <a:p>
            <a:r>
              <a:rPr lang="en-US" sz="2400" b="1" dirty="0">
                <a:solidFill>
                  <a:srgbClr val="002060"/>
                </a:solidFill>
              </a:rPr>
              <a:t>Step 1 : Image Acquisition</a:t>
            </a:r>
          </a:p>
        </p:txBody>
      </p:sp>
      <p:sp>
        <p:nvSpPr>
          <p:cNvPr id="4" name="TextBox 3">
            <a:extLst>
              <a:ext uri="{FF2B5EF4-FFF2-40B4-BE49-F238E27FC236}">
                <a16:creationId xmlns:a16="http://schemas.microsoft.com/office/drawing/2014/main" id="{DE20629A-81B2-E7D4-293F-5B40B6A11662}"/>
              </a:ext>
            </a:extLst>
          </p:cNvPr>
          <p:cNvSpPr txBox="1"/>
          <p:nvPr/>
        </p:nvSpPr>
        <p:spPr>
          <a:xfrm>
            <a:off x="882561" y="2387084"/>
            <a:ext cx="489589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1800" dirty="0">
                <a:solidFill>
                  <a:schemeClr val="accent5">
                    <a:lumMod val="10000"/>
                  </a:schemeClr>
                </a:solidFill>
                <a:latin typeface="Days One" panose="02000505000000020004" pitchFamily="2" charset="0"/>
              </a:rPr>
              <a:t>The system can handle static images.</a:t>
            </a:r>
          </a:p>
        </p:txBody>
      </p:sp>
      <p:pic>
        <p:nvPicPr>
          <p:cNvPr id="9" name="Picture 8">
            <a:extLst>
              <a:ext uri="{FF2B5EF4-FFF2-40B4-BE49-F238E27FC236}">
                <a16:creationId xmlns:a16="http://schemas.microsoft.com/office/drawing/2014/main" id="{F4B902DC-667B-0322-48EF-50E74FA63E67}"/>
              </a:ext>
            </a:extLst>
          </p:cNvPr>
          <p:cNvPicPr>
            <a:picLocks noChangeAspect="1"/>
          </p:cNvPicPr>
          <p:nvPr/>
        </p:nvPicPr>
        <p:blipFill>
          <a:blip r:embed="rId2"/>
          <a:stretch>
            <a:fillRect/>
          </a:stretch>
        </p:blipFill>
        <p:spPr>
          <a:xfrm>
            <a:off x="6410289" y="803529"/>
            <a:ext cx="2176272" cy="3536441"/>
          </a:xfrm>
          <a:prstGeom prst="rect">
            <a:avLst/>
          </a:prstGeom>
        </p:spPr>
      </p:pic>
    </p:spTree>
    <p:extLst>
      <p:ext uri="{BB962C8B-B14F-4D97-AF65-F5344CB8AC3E}">
        <p14:creationId xmlns:p14="http://schemas.microsoft.com/office/powerpoint/2010/main" val="231988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net of Things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2722</TotalTime>
  <Words>331</Words>
  <Application>Microsoft Office PowerPoint</Application>
  <PresentationFormat>On-screen Show (16:9)</PresentationFormat>
  <Paragraphs>88</Paragraphs>
  <Slides>19</Slides>
  <Notes>11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 Condensed Light</vt:lpstr>
      <vt:lpstr>Wingdings</vt:lpstr>
      <vt:lpstr>Lato</vt:lpstr>
      <vt:lpstr>Days One</vt:lpstr>
      <vt:lpstr>Arial</vt:lpstr>
      <vt:lpstr>Internet of Things by Slidesgo</vt:lpstr>
      <vt:lpstr>Digital Image Processing Lab Project Presentation</vt:lpstr>
      <vt:lpstr>PowerPoint Presentation</vt:lpstr>
      <vt:lpstr>PowerPoint Presentation</vt:lpstr>
      <vt:lpstr>PowerPoint Presentation</vt:lpstr>
      <vt:lpstr>Introduction : </vt:lpstr>
      <vt:lpstr>Applications : </vt:lpstr>
      <vt:lpstr>Libraries &amp; Tools : </vt:lpstr>
      <vt:lpstr>Methodology : </vt:lpstr>
      <vt:lpstr>Step 1 : Image Acquisition</vt:lpstr>
      <vt:lpstr>Step 2 : Gray Scaling</vt:lpstr>
      <vt:lpstr>Step 3 : Histogram</vt:lpstr>
      <vt:lpstr>Step 4 : Thresholding</vt:lpstr>
      <vt:lpstr>Step 5 : OCR</vt:lpstr>
      <vt:lpstr>Influence of Project :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Static Nat</dc:title>
  <dc:creator>Ankon Karmokar</dc:creator>
  <cp:lastModifiedBy>User</cp:lastModifiedBy>
  <cp:revision>593</cp:revision>
  <dcterms:modified xsi:type="dcterms:W3CDTF">2024-11-14T18:48:54Z</dcterms:modified>
</cp:coreProperties>
</file>